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29.xml"/>
  <Override ContentType="application/vnd.openxmlformats-officedocument.presentationml.notesSlide+xml" PartName="/ppt/notesSlides/notesSlide32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28.xml"/>
  <Override ContentType="application/vnd.openxmlformats-officedocument.presentationml.notesSlide+xml" PartName="/ppt/notesSlides/notesSlide33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4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34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25.xml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0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6.xml"/>
  <Override ContentType="application/vnd.openxmlformats-officedocument.presentationml.notesSlide+xml" PartName="/ppt/notesSlides/notesSlide35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31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27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10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30.xml"/>
  <Override ContentType="application/vnd.openxmlformats-officedocument.presentationml.slide+xml" PartName="/ppt/slides/slide22.xml"/>
  <Override ContentType="application/vnd.openxmlformats-officedocument.presentationml.slide+xml" PartName="/ppt/slides/slide35.xml"/>
  <Override ContentType="application/vnd.openxmlformats-officedocument.presentationml.slide+xml" PartName="/ppt/slides/slide26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25.xml"/>
  <Override ContentType="application/vnd.openxmlformats-officedocument.presentationml.slide+xml" PartName="/ppt/slides/slide34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33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29.xml"/>
  <Override ContentType="application/vnd.openxmlformats-officedocument.presentationml.slide+xml" PartName="/ppt/slides/slide24.xml"/>
  <Override ContentType="application/vnd.openxmlformats-officedocument.presentationml.slide+xml" PartName="/ppt/slides/slide11.xml"/>
  <Override ContentType="application/vnd.openxmlformats-officedocument.presentationml.slide+xml" PartName="/ppt/slides/slide32.xml"/>
  <Override ContentType="application/vnd.openxmlformats-officedocument.presentationml.slide+xml" PartName="/ppt/slides/slide1.xml"/>
  <Override ContentType="application/vnd.openxmlformats-officedocument.presentationml.slide+xml" PartName="/ppt/slides/slide28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31.xml"/>
  <Override ContentType="application/vnd.openxmlformats-officedocument.presentationml.slide+xml" PartName="/ppt/slides/slide23.xml"/>
  <Override ContentType="application/vnd.openxmlformats-officedocument.presentationml.slide+xml" PartName="/ppt/slides/slide27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  <p:sldId id="273" r:id="rId24"/>
    <p:sldId id="274" r:id="rId25"/>
    <p:sldId id="275" r:id="rId26"/>
    <p:sldId id="276" r:id="rId27"/>
    <p:sldId id="277" r:id="rId28"/>
    <p:sldId id="278" r:id="rId29"/>
    <p:sldId id="279" r:id="rId30"/>
    <p:sldId id="280" r:id="rId31"/>
    <p:sldId id="281" r:id="rId32"/>
    <p:sldId id="282" r:id="rId33"/>
    <p:sldId id="283" r:id="rId34"/>
    <p:sldId id="284" r:id="rId35"/>
    <p:sldId id="285" r:id="rId36"/>
    <p:sldId id="286" r:id="rId37"/>
    <p:sldId id="287" r:id="rId38"/>
    <p:sldId id="288" r:id="rId39"/>
    <p:sldId id="289" r:id="rId40"/>
    <p:sldId id="290" r:id="rId41"/>
  </p:sldIdLst>
  <p:sldSz cy="5143500" cx="9144000"/>
  <p:notesSz cx="6858000" cy="9144000"/>
  <p:embeddedFontLst>
    <p:embeddedFont>
      <p:font typeface="Raleway"/>
      <p:regular r:id="rId42"/>
      <p:bold r:id="rId43"/>
      <p:italic r:id="rId44"/>
      <p:boldItalic r:id="rId45"/>
    </p:embeddedFont>
    <p:embeddedFont>
      <p:font typeface="Raleway SemiBold"/>
      <p:regular r:id="rId46"/>
      <p:bold r:id="rId47"/>
      <p:italic r:id="rId48"/>
      <p:boldItalic r:id="rId49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5FA2D537-9E83-4EFD-87B1-4D010CDD6829}">
  <a:tblStyle styleId="{5FA2D537-9E83-4EFD-87B1-4D010CDD6829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40" Type="http://schemas.openxmlformats.org/officeDocument/2006/relationships/slide" Target="slides/slide34.xml"/><Relationship Id="rId42" Type="http://schemas.openxmlformats.org/officeDocument/2006/relationships/font" Target="fonts/Raleway-regular.fntdata"/><Relationship Id="rId41" Type="http://schemas.openxmlformats.org/officeDocument/2006/relationships/slide" Target="slides/slide35.xml"/><Relationship Id="rId44" Type="http://schemas.openxmlformats.org/officeDocument/2006/relationships/font" Target="fonts/Raleway-italic.fntdata"/><Relationship Id="rId43" Type="http://schemas.openxmlformats.org/officeDocument/2006/relationships/font" Target="fonts/Raleway-bold.fntdata"/><Relationship Id="rId46" Type="http://schemas.openxmlformats.org/officeDocument/2006/relationships/font" Target="fonts/RalewaySemiBold-regular.fntdata"/><Relationship Id="rId45" Type="http://schemas.openxmlformats.org/officeDocument/2006/relationships/font" Target="fonts/Raleway-boldItalic.fntdata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9" Type="http://schemas.openxmlformats.org/officeDocument/2006/relationships/slide" Target="slides/slide3.xml"/><Relationship Id="rId48" Type="http://schemas.openxmlformats.org/officeDocument/2006/relationships/font" Target="fonts/RalewaySemiBold-italic.fntdata"/><Relationship Id="rId47" Type="http://schemas.openxmlformats.org/officeDocument/2006/relationships/font" Target="fonts/RalewaySemiBold-bold.fntdata"/><Relationship Id="rId49" Type="http://schemas.openxmlformats.org/officeDocument/2006/relationships/font" Target="fonts/RalewaySemiBold-boldItalic.fntdata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31" Type="http://schemas.openxmlformats.org/officeDocument/2006/relationships/slide" Target="slides/slide25.xml"/><Relationship Id="rId30" Type="http://schemas.openxmlformats.org/officeDocument/2006/relationships/slide" Target="slides/slide24.xml"/><Relationship Id="rId33" Type="http://schemas.openxmlformats.org/officeDocument/2006/relationships/slide" Target="slides/slide27.xml"/><Relationship Id="rId32" Type="http://schemas.openxmlformats.org/officeDocument/2006/relationships/slide" Target="slides/slide26.xml"/><Relationship Id="rId35" Type="http://schemas.openxmlformats.org/officeDocument/2006/relationships/slide" Target="slides/slide29.xml"/><Relationship Id="rId34" Type="http://schemas.openxmlformats.org/officeDocument/2006/relationships/slide" Target="slides/slide28.xml"/><Relationship Id="rId37" Type="http://schemas.openxmlformats.org/officeDocument/2006/relationships/slide" Target="slides/slide31.xml"/><Relationship Id="rId36" Type="http://schemas.openxmlformats.org/officeDocument/2006/relationships/slide" Target="slides/slide30.xml"/><Relationship Id="rId39" Type="http://schemas.openxmlformats.org/officeDocument/2006/relationships/slide" Target="slides/slide33.xml"/><Relationship Id="rId38" Type="http://schemas.openxmlformats.org/officeDocument/2006/relationships/slide" Target="slides/slide32.xml"/><Relationship Id="rId20" Type="http://schemas.openxmlformats.org/officeDocument/2006/relationships/slide" Target="slides/slide14.xml"/><Relationship Id="rId22" Type="http://schemas.openxmlformats.org/officeDocument/2006/relationships/slide" Target="slides/slide16.xml"/><Relationship Id="rId21" Type="http://schemas.openxmlformats.org/officeDocument/2006/relationships/slide" Target="slides/slide15.xml"/><Relationship Id="rId24" Type="http://schemas.openxmlformats.org/officeDocument/2006/relationships/slide" Target="slides/slide18.xml"/><Relationship Id="rId23" Type="http://schemas.openxmlformats.org/officeDocument/2006/relationships/slide" Target="slides/slide17.xml"/><Relationship Id="rId26" Type="http://schemas.openxmlformats.org/officeDocument/2006/relationships/slide" Target="slides/slide20.xml"/><Relationship Id="rId25" Type="http://schemas.openxmlformats.org/officeDocument/2006/relationships/slide" Target="slides/slide19.xml"/><Relationship Id="rId28" Type="http://schemas.openxmlformats.org/officeDocument/2006/relationships/slide" Target="slides/slide22.xml"/><Relationship Id="rId27" Type="http://schemas.openxmlformats.org/officeDocument/2006/relationships/slide" Target="slides/slide21.xml"/><Relationship Id="rId29" Type="http://schemas.openxmlformats.org/officeDocument/2006/relationships/slide" Target="slides/slide23.xml"/><Relationship Id="rId11" Type="http://schemas.openxmlformats.org/officeDocument/2006/relationships/slide" Target="slides/slide5.xml"/><Relationship Id="rId10" Type="http://schemas.openxmlformats.org/officeDocument/2006/relationships/slide" Target="slides/slide4.xml"/><Relationship Id="rId13" Type="http://schemas.openxmlformats.org/officeDocument/2006/relationships/slide" Target="slides/slide7.xml"/><Relationship Id="rId12" Type="http://schemas.openxmlformats.org/officeDocument/2006/relationships/slide" Target="slides/slide6.xml"/><Relationship Id="rId15" Type="http://schemas.openxmlformats.org/officeDocument/2006/relationships/slide" Target="slides/slide9.xml"/><Relationship Id="rId14" Type="http://schemas.openxmlformats.org/officeDocument/2006/relationships/slide" Target="slides/slide8.xml"/><Relationship Id="rId17" Type="http://schemas.openxmlformats.org/officeDocument/2006/relationships/slide" Target="slides/slide11.xml"/><Relationship Id="rId16" Type="http://schemas.openxmlformats.org/officeDocument/2006/relationships/slide" Target="slides/slide10.xml"/><Relationship Id="rId19" Type="http://schemas.openxmlformats.org/officeDocument/2006/relationships/slide" Target="slides/slide13.xml"/><Relationship Id="rId18" Type="http://schemas.openxmlformats.org/officeDocument/2006/relationships/slide" Target="slides/slide1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g295b7894f53_0_43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4" name="Google Shape;54;g295b7894f53_0_43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2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g295b7894f53_0_7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4" name="Google Shape;154;g295b7894f53_0_7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g295b7894f53_0_11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3" name="Google Shape;163;g295b7894f53_0_11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3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Google Shape;174;g295b7894f53_0_10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5" name="Google Shape;175;g295b7894f53_0_10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4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Google Shape;185;g295b7894f53_0_21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6" name="Google Shape;186;g295b7894f53_0_2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1" name="Shape 1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Google Shape;192;g295b7894f53_0_21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3" name="Google Shape;193;g295b7894f53_0_2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4" name="Shape 2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Google Shape;205;g295b7894f53_0_24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6" name="Google Shape;206;g295b7894f53_0_24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6" name="Shape 2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" name="Google Shape;217;g295b7894f53_0_11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8" name="Google Shape;218;g295b7894f53_0_11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3" name="Shape 2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" name="Google Shape;224;g295b7894f53_0_13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5" name="Google Shape;225;g295b7894f53_0_13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4" name="Shape 2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" name="Google Shape;235;g295b7894f53_0_22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6" name="Google Shape;236;g295b7894f53_0_22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5" name="Shape 2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" name="Google Shape;246;g295b7894f53_0_14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47" name="Google Shape;247;g295b7894f53_0_14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g295b7894f53_0_41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5" name="Google Shape;65;g295b7894f53_0_41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56" name="Shape 2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7" name="Google Shape;257;g295b7894f53_0_15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58" name="Google Shape;258;g295b7894f53_0_15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66" name="Shape 2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7" name="Google Shape;267;g295b7894f53_0_17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68" name="Google Shape;268;g295b7894f53_0_17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77" name="Shape 2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8" name="Google Shape;278;g295b7894f53_0_18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79" name="Google Shape;279;g295b7894f53_0_18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86" name="Shape 2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7" name="Google Shape;287;g295b7894f53_0_19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88" name="Google Shape;288;g295b7894f53_0_19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98" name="Shape 2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9" name="Google Shape;299;g295b7894f53_0_26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00" name="Google Shape;300;g295b7894f53_0_26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06" name="Shape 3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" name="Google Shape;307;g295b7894f53_0_16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08" name="Google Shape;308;g295b7894f53_0_16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18" name="Shape 3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9" name="Google Shape;319;g295b7894f53_0_25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20" name="Google Shape;320;g295b7894f53_0_25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33" name="Shape 3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4" name="Google Shape;334;g295b7894f53_0_28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35" name="Google Shape;335;g295b7894f53_0_28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48" name="Shape 3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9" name="Google Shape;349;g295b7894f53_0_30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50" name="Google Shape;350;g295b7894f53_0_30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60" name="Shape 3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1" name="Google Shape;361;g295b7894f53_0_27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62" name="Google Shape;362;g295b7894f53_0_27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g295b7894f53_0_42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6" name="Google Shape;76;g295b7894f53_0_42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70" name="Shape 3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1" name="Google Shape;371;g295b7894f53_0_31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72" name="Google Shape;372;g295b7894f53_0_31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80" name="Shape 3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1" name="Google Shape;381;g295b7894f53_0_33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82" name="Google Shape;382;g295b7894f53_0_33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93" name="Shape 3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4" name="Google Shape;394;g295b7894f53_0_34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95" name="Google Shape;395;g295b7894f53_0_34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04" name="Shape 4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5" name="Google Shape;405;g295b7894f53_0_36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06" name="Google Shape;406;g295b7894f53_0_36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26" name="Shape 4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7" name="Google Shape;427;g295b7894f53_0_38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28" name="Google Shape;428;g295b7894f53_0_38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36" name="Shape 4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7" name="Google Shape;437;g295b7894f53_0_45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38" name="Google Shape;438;g295b7894f53_0_45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g295b7894f53_0_40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7" name="Google Shape;87;g295b7894f53_0_40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g295b7894f53_0_2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0" name="Google Shape;100;g295b7894f53_0_2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g295b7894f53_0_4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7" name="Google Shape;107;g295b7894f53_0_4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g295b7894f53_0_5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0" name="Google Shape;120;g295b7894f53_0_5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g295b7894f53_0_6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2" name="Google Shape;132;g295b7894f53_0_6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2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g295b7894f53_0_9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4" name="Google Shape;144;g295b7894f53_0_9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3" name="Google Shape;13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4" name="Google Shape;14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6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8" name="Google Shape;48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9" name="Google Shape;49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7" name="Google Shape;17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8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0" name="Google Shape;20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1" name="Google Shape;21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2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4" name="Google Shape;24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5" name="Google Shape;25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6" name="Google Shape;26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9" name="Google Shape;29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2" name="Google Shape;32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3" name="Google Shape;33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4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6" name="Google Shape;36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9" name="Google Shape;39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40" name="Google Shape;40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41" name="Google Shape;41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2" name="Google Shape;42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3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5" name="Google Shape;45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0.xml"/><Relationship Id="rId10" Type="http://schemas.openxmlformats.org/officeDocument/2006/relationships/slideLayout" Target="../slideLayouts/slideLayout9.xml"/><Relationship Id="rId13" Type="http://schemas.openxmlformats.org/officeDocument/2006/relationships/theme" Target="../theme/theme2.xml"/><Relationship Id="rId12" Type="http://schemas.openxmlformats.org/officeDocument/2006/relationships/slideLayout" Target="../slideLayouts/slideLayout11.xml"/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9" Type="http://schemas.openxmlformats.org/officeDocument/2006/relationships/slideLayout" Target="../slideLayouts/slideLayout8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  <p:pic>
        <p:nvPicPr>
          <p:cNvPr id="9" name="Google Shape;9;p1"/>
          <p:cNvPicPr preferRelativeResize="0"/>
          <p:nvPr/>
        </p:nvPicPr>
        <p:blipFill>
          <a:blip r:embed="rId1">
            <a:alphaModFix/>
          </a:blip>
          <a:stretch>
            <a:fillRect/>
          </a:stretch>
        </p:blipFill>
        <p:spPr>
          <a:xfrm>
            <a:off x="7250925" y="119625"/>
            <a:ext cx="1690525" cy="280625"/>
          </a:xfrm>
          <a:prstGeom prst="rect">
            <a:avLst/>
          </a:prstGeom>
          <a:noFill/>
          <a:ln>
            <a:noFill/>
          </a:ln>
        </p:spPr>
      </p:pic>
      <p:sp>
        <p:nvSpPr>
          <p:cNvPr id="10" name="Google Shape;10;p1"/>
          <p:cNvSpPr/>
          <p:nvPr/>
        </p:nvSpPr>
        <p:spPr>
          <a:xfrm>
            <a:off x="-37950" y="4545775"/>
            <a:ext cx="9181800" cy="628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2"/>
    <p:sldLayoutId id="2147483649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</p:sldLayoutIdLst>
  <p:transition spd="med">
    <p:fade/>
  </p:transition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3.pn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7.xml"/><Relationship Id="rId3" Type="http://schemas.openxmlformats.org/officeDocument/2006/relationships/hyperlink" Target="https://nettobijdrage.nl/resultaten-enquete-prijzen-2024-kinderopvang/" TargetMode="External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8.xml"/><Relationship Id="rId3" Type="http://schemas.openxmlformats.org/officeDocument/2006/relationships/hyperlink" Target="https://nettobijdrage.nl/resultaten-enquete-prijzen-2024-kinderopvang/" TargetMode="External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9.xml"/><Relationship Id="rId3" Type="http://schemas.openxmlformats.org/officeDocument/2006/relationships/hyperlink" Target="https://nettobijdrage.nl/registreren/" TargetMode="External"/><Relationship Id="rId4" Type="http://schemas.openxmlformats.org/officeDocument/2006/relationships/hyperlink" Target="https://nettobijdrage.nl/registreren/" TargetMode="Externa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2.png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Relationship Id="rId3" Type="http://schemas.openxmlformats.org/officeDocument/2006/relationships/hyperlink" Target="https://nettobijdrage.nl/management/" TargetMode="External"/></Relationships>
</file>

<file path=ppt/slides/_rels/slide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1.xml"/><Relationship Id="rId3" Type="http://schemas.openxmlformats.org/officeDocument/2006/relationships/hyperlink" Target="https://nettobijdrage.nl/management/" TargetMode="External"/></Relationships>
</file>

<file path=ppt/slides/_rels/slide2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2.xml"/></Relationships>
</file>

<file path=ppt/slides/_rels/slide2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3.xml"/><Relationship Id="rId3" Type="http://schemas.openxmlformats.org/officeDocument/2006/relationships/hyperlink" Target="https://nettobijdrage.nl/management/" TargetMode="External"/></Relationships>
</file>

<file path=ppt/slides/_rels/slide2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4.xml"/></Relationships>
</file>

<file path=ppt/slides/_rels/slide2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5.xml"/></Relationships>
</file>

<file path=ppt/slides/_rels/slide2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6.xml"/></Relationships>
</file>

<file path=ppt/slides/_rels/slide2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7.xml"/></Relationships>
</file>

<file path=ppt/slides/_rels/slide2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8.xml"/></Relationships>
</file>

<file path=ppt/slides/_rels/slide2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9.xml"/><Relationship Id="rId3" Type="http://schemas.openxmlformats.org/officeDocument/2006/relationships/image" Target="../media/image6.jp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5.png"/></Relationships>
</file>

<file path=ppt/slides/_rels/slide3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0.xml"/><Relationship Id="rId3" Type="http://schemas.openxmlformats.org/officeDocument/2006/relationships/image" Target="../media/image1.png"/></Relationships>
</file>

<file path=ppt/slides/_rels/slide3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1.xml"/></Relationships>
</file>

<file path=ppt/slides/_rels/slide3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2.xml"/><Relationship Id="rId3" Type="http://schemas.openxmlformats.org/officeDocument/2006/relationships/hyperlink" Target="https://nettobijdrage.nl/resultaten-enquete/rekentool-testen/" TargetMode="External"/></Relationships>
</file>

<file path=ppt/slides/_rels/slide3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3.xml"/></Relationships>
</file>

<file path=ppt/slides/_rels/slide3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4.xml"/><Relationship Id="rId3" Type="http://schemas.openxmlformats.org/officeDocument/2006/relationships/hyperlink" Target="https://nettobijdrage.nl/tarieven/" TargetMode="External"/></Relationships>
</file>

<file path=ppt/slides/_rels/slide3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5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Relationship Id="rId3" Type="http://schemas.openxmlformats.org/officeDocument/2006/relationships/hyperlink" Target="https://www.maatschappelijkekinderopvang.nl/nieuws/vervolg-motie-klaver-verhoging-maximum-uurprijs/" TargetMode="External"/><Relationship Id="rId4" Type="http://schemas.openxmlformats.org/officeDocument/2006/relationships/hyperlink" Target="https://www.eerstekamer.nl/" TargetMode="External"/><Relationship Id="rId5" Type="http://schemas.openxmlformats.org/officeDocument/2006/relationships/hyperlink" Target="https://www.tweedekamer.nl/" TargetMode="Externa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13"/>
          <p:cNvSpPr txBox="1"/>
          <p:nvPr/>
        </p:nvSpPr>
        <p:spPr>
          <a:xfrm>
            <a:off x="3023075" y="962275"/>
            <a:ext cx="49050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7" name="Google Shape;57;p13"/>
          <p:cNvSpPr txBox="1"/>
          <p:nvPr/>
        </p:nvSpPr>
        <p:spPr>
          <a:xfrm>
            <a:off x="4036450" y="4668375"/>
            <a:ext cx="49050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>
                <a:solidFill>
                  <a:schemeClr val="lt1"/>
                </a:solidFill>
                <a:latin typeface="Raleway"/>
                <a:ea typeface="Raleway"/>
                <a:cs typeface="Raleway"/>
                <a:sym typeface="Raleway"/>
              </a:rPr>
              <a:t>door Jeroen Pernot, Nettobijdrage.nl op 2 november 2023</a:t>
            </a:r>
            <a:endParaRPr>
              <a:solidFill>
                <a:schemeClr val="lt1"/>
              </a:solidFill>
              <a:latin typeface="Raleway"/>
              <a:ea typeface="Raleway"/>
              <a:cs typeface="Raleway"/>
              <a:sym typeface="Raleway"/>
            </a:endParaRPr>
          </a:p>
        </p:txBody>
      </p:sp>
      <p:sp>
        <p:nvSpPr>
          <p:cNvPr id="58" name="Google Shape;58;p13"/>
          <p:cNvSpPr/>
          <p:nvPr/>
        </p:nvSpPr>
        <p:spPr>
          <a:xfrm>
            <a:off x="0" y="4530375"/>
            <a:ext cx="9144000" cy="676200"/>
          </a:xfrm>
          <a:prstGeom prst="rect">
            <a:avLst/>
          </a:prstGeom>
          <a:solidFill>
            <a:srgbClr val="E19B7C"/>
          </a:solidFill>
          <a:ln cap="flat" cmpd="sng" w="9525">
            <a:solidFill>
              <a:srgbClr val="E19B7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9" name="Google Shape;59;p13"/>
          <p:cNvSpPr txBox="1"/>
          <p:nvPr/>
        </p:nvSpPr>
        <p:spPr>
          <a:xfrm>
            <a:off x="4036450" y="4668375"/>
            <a:ext cx="49050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>
                <a:solidFill>
                  <a:schemeClr val="lt1"/>
                </a:solidFill>
                <a:latin typeface="Raleway"/>
                <a:ea typeface="Raleway"/>
                <a:cs typeface="Raleway"/>
                <a:sym typeface="Raleway"/>
              </a:rPr>
              <a:t>door Jeroen Pernot, Nettobijdrage.nl op 2 november 2023</a:t>
            </a:r>
            <a:endParaRPr>
              <a:solidFill>
                <a:schemeClr val="lt1"/>
              </a:solidFill>
              <a:latin typeface="Raleway"/>
              <a:ea typeface="Raleway"/>
              <a:cs typeface="Raleway"/>
              <a:sym typeface="Raleway"/>
            </a:endParaRPr>
          </a:p>
        </p:txBody>
      </p:sp>
      <p:sp>
        <p:nvSpPr>
          <p:cNvPr id="60" name="Google Shape;60;p13"/>
          <p:cNvSpPr txBox="1"/>
          <p:nvPr/>
        </p:nvSpPr>
        <p:spPr>
          <a:xfrm>
            <a:off x="726750" y="655650"/>
            <a:ext cx="6885600" cy="677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 sz="3200">
                <a:solidFill>
                  <a:srgbClr val="654A1D"/>
                </a:solidFill>
                <a:latin typeface="Raleway"/>
                <a:ea typeface="Raleway"/>
                <a:cs typeface="Raleway"/>
                <a:sym typeface="Raleway"/>
              </a:rPr>
              <a:t>Waarom zijn we hier?</a:t>
            </a:r>
            <a:endParaRPr sz="3200">
              <a:solidFill>
                <a:srgbClr val="654A1D"/>
              </a:solidFill>
              <a:latin typeface="Raleway"/>
              <a:ea typeface="Raleway"/>
              <a:cs typeface="Raleway"/>
              <a:sym typeface="Raleway"/>
            </a:endParaRPr>
          </a:p>
        </p:txBody>
      </p:sp>
      <p:cxnSp>
        <p:nvCxnSpPr>
          <p:cNvPr id="61" name="Google Shape;61;p13"/>
          <p:cNvCxnSpPr/>
          <p:nvPr/>
        </p:nvCxnSpPr>
        <p:spPr>
          <a:xfrm>
            <a:off x="817950" y="1332750"/>
            <a:ext cx="2444100" cy="0"/>
          </a:xfrm>
          <a:prstGeom prst="straightConnector1">
            <a:avLst/>
          </a:prstGeom>
          <a:noFill/>
          <a:ln cap="flat" cmpd="sng" w="38100">
            <a:solidFill>
              <a:srgbClr val="E19B7C"/>
            </a:solidFill>
            <a:prstDash val="solid"/>
            <a:round/>
            <a:headEnd len="med" w="med" type="none"/>
            <a:tailEnd len="med" w="med" type="none"/>
          </a:ln>
        </p:spPr>
      </p:cxnSp>
      <p:pic>
        <p:nvPicPr>
          <p:cNvPr id="62" name="Google Shape;62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17950" y="1514875"/>
            <a:ext cx="4630117" cy="28631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5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p22"/>
          <p:cNvSpPr txBox="1"/>
          <p:nvPr/>
        </p:nvSpPr>
        <p:spPr>
          <a:xfrm>
            <a:off x="726750" y="655650"/>
            <a:ext cx="7550400" cy="2154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nl" sz="3200">
                <a:solidFill>
                  <a:srgbClr val="654A1D"/>
                </a:solidFill>
                <a:latin typeface="Raleway"/>
                <a:ea typeface="Raleway"/>
                <a:cs typeface="Raleway"/>
                <a:sym typeface="Raleway"/>
              </a:rPr>
              <a:t>Hoezo zijn wij </a:t>
            </a:r>
            <a:r>
              <a:rPr b="1" lang="nl" sz="3200">
                <a:solidFill>
                  <a:srgbClr val="654A1D"/>
                </a:solidFill>
                <a:latin typeface="Raleway"/>
                <a:ea typeface="Raleway"/>
                <a:cs typeface="Raleway"/>
                <a:sym typeface="Raleway"/>
              </a:rPr>
              <a:t>verantwoordelijk</a:t>
            </a:r>
            <a:r>
              <a:rPr lang="nl" sz="3200">
                <a:solidFill>
                  <a:srgbClr val="654A1D"/>
                </a:solidFill>
                <a:latin typeface="Raleway"/>
                <a:ea typeface="Raleway"/>
                <a:cs typeface="Raleway"/>
                <a:sym typeface="Raleway"/>
              </a:rPr>
              <a:t> voor de informatievoorziening ten aanzien van de Kinderopvangtoeslag?</a:t>
            </a:r>
            <a:endParaRPr sz="3200">
              <a:solidFill>
                <a:srgbClr val="654A1D"/>
              </a:solidFill>
              <a:latin typeface="Raleway"/>
              <a:ea typeface="Raleway"/>
              <a:cs typeface="Raleway"/>
              <a:sym typeface="Raleway"/>
            </a:endParaRPr>
          </a:p>
        </p:txBody>
      </p:sp>
      <p:sp>
        <p:nvSpPr>
          <p:cNvPr id="157" name="Google Shape;157;p22"/>
          <p:cNvSpPr/>
          <p:nvPr/>
        </p:nvSpPr>
        <p:spPr>
          <a:xfrm>
            <a:off x="0" y="4530375"/>
            <a:ext cx="9144000" cy="676200"/>
          </a:xfrm>
          <a:prstGeom prst="rect">
            <a:avLst/>
          </a:prstGeom>
          <a:solidFill>
            <a:srgbClr val="E19B7C"/>
          </a:solidFill>
          <a:ln cap="flat" cmpd="sng" w="9525">
            <a:solidFill>
              <a:srgbClr val="E19B7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8" name="Google Shape;158;p22"/>
          <p:cNvSpPr txBox="1"/>
          <p:nvPr/>
        </p:nvSpPr>
        <p:spPr>
          <a:xfrm>
            <a:off x="4036450" y="4668375"/>
            <a:ext cx="49050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>
                <a:solidFill>
                  <a:schemeClr val="lt1"/>
                </a:solidFill>
                <a:latin typeface="Raleway"/>
                <a:ea typeface="Raleway"/>
                <a:cs typeface="Raleway"/>
                <a:sym typeface="Raleway"/>
              </a:rPr>
              <a:t>door Jeroen Pernot, Nettobijdrage.nl op 2 november 2023</a:t>
            </a:r>
            <a:endParaRPr>
              <a:solidFill>
                <a:schemeClr val="lt1"/>
              </a:solidFill>
              <a:latin typeface="Raleway"/>
              <a:ea typeface="Raleway"/>
              <a:cs typeface="Raleway"/>
              <a:sym typeface="Raleway"/>
            </a:endParaRPr>
          </a:p>
        </p:txBody>
      </p:sp>
      <p:sp>
        <p:nvSpPr>
          <p:cNvPr id="159" name="Google Shape;159;p22"/>
          <p:cNvSpPr txBox="1"/>
          <p:nvPr/>
        </p:nvSpPr>
        <p:spPr>
          <a:xfrm>
            <a:off x="140625" y="4606875"/>
            <a:ext cx="1352100" cy="52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 sz="2200">
                <a:solidFill>
                  <a:schemeClr val="lt1"/>
                </a:solidFill>
                <a:latin typeface="Raleway"/>
                <a:ea typeface="Raleway"/>
                <a:cs typeface="Raleway"/>
                <a:sym typeface="Raleway"/>
              </a:rPr>
              <a:t>Juridisch</a:t>
            </a:r>
            <a:endParaRPr sz="2200">
              <a:solidFill>
                <a:schemeClr val="lt1"/>
              </a:solidFill>
              <a:latin typeface="Raleway"/>
              <a:ea typeface="Raleway"/>
              <a:cs typeface="Raleway"/>
              <a:sym typeface="Raleway"/>
            </a:endParaRPr>
          </a:p>
        </p:txBody>
      </p:sp>
      <p:cxnSp>
        <p:nvCxnSpPr>
          <p:cNvPr id="160" name="Google Shape;160;p22"/>
          <p:cNvCxnSpPr/>
          <p:nvPr/>
        </p:nvCxnSpPr>
        <p:spPr>
          <a:xfrm>
            <a:off x="783875" y="2810550"/>
            <a:ext cx="2444100" cy="0"/>
          </a:xfrm>
          <a:prstGeom prst="straightConnector1">
            <a:avLst/>
          </a:prstGeom>
          <a:noFill/>
          <a:ln cap="flat" cmpd="sng" w="38100">
            <a:solidFill>
              <a:srgbClr val="E19B7C"/>
            </a:solidFill>
            <a:prstDash val="solid"/>
            <a:round/>
            <a:headEnd len="med" w="med" type="none"/>
            <a:tailEnd len="med" w="med" type="none"/>
          </a:ln>
        </p:spPr>
      </p:cxn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4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p23"/>
          <p:cNvSpPr txBox="1"/>
          <p:nvPr/>
        </p:nvSpPr>
        <p:spPr>
          <a:xfrm>
            <a:off x="726750" y="655650"/>
            <a:ext cx="7550400" cy="677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nl" sz="3200">
                <a:solidFill>
                  <a:srgbClr val="654A1D"/>
                </a:solidFill>
                <a:latin typeface="Raleway"/>
                <a:ea typeface="Raleway"/>
                <a:cs typeface="Raleway"/>
                <a:sym typeface="Raleway"/>
              </a:rPr>
              <a:t>Goed ondernemerschap</a:t>
            </a:r>
            <a:endParaRPr sz="3200">
              <a:solidFill>
                <a:srgbClr val="654A1D"/>
              </a:solidFill>
              <a:latin typeface="Raleway"/>
              <a:ea typeface="Raleway"/>
              <a:cs typeface="Raleway"/>
              <a:sym typeface="Raleway"/>
            </a:endParaRPr>
          </a:p>
        </p:txBody>
      </p:sp>
      <p:sp>
        <p:nvSpPr>
          <p:cNvPr id="166" name="Google Shape;166;p23"/>
          <p:cNvSpPr/>
          <p:nvPr/>
        </p:nvSpPr>
        <p:spPr>
          <a:xfrm>
            <a:off x="0" y="4530375"/>
            <a:ext cx="9144000" cy="676200"/>
          </a:xfrm>
          <a:prstGeom prst="rect">
            <a:avLst/>
          </a:prstGeom>
          <a:solidFill>
            <a:srgbClr val="E19B7C"/>
          </a:solidFill>
          <a:ln cap="flat" cmpd="sng" w="9525">
            <a:solidFill>
              <a:srgbClr val="E19B7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7" name="Google Shape;167;p23"/>
          <p:cNvSpPr txBox="1"/>
          <p:nvPr/>
        </p:nvSpPr>
        <p:spPr>
          <a:xfrm>
            <a:off x="4036450" y="4668375"/>
            <a:ext cx="49050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>
                <a:solidFill>
                  <a:schemeClr val="lt1"/>
                </a:solidFill>
                <a:latin typeface="Raleway"/>
                <a:ea typeface="Raleway"/>
                <a:cs typeface="Raleway"/>
                <a:sym typeface="Raleway"/>
              </a:rPr>
              <a:t>door Jeroen Pernot, Nettobijdrage.nl op 2 november 2023</a:t>
            </a:r>
            <a:endParaRPr>
              <a:solidFill>
                <a:schemeClr val="lt1"/>
              </a:solidFill>
              <a:latin typeface="Raleway"/>
              <a:ea typeface="Raleway"/>
              <a:cs typeface="Raleway"/>
              <a:sym typeface="Raleway"/>
            </a:endParaRPr>
          </a:p>
        </p:txBody>
      </p:sp>
      <p:sp>
        <p:nvSpPr>
          <p:cNvPr id="168" name="Google Shape;168;p23"/>
          <p:cNvSpPr txBox="1"/>
          <p:nvPr/>
        </p:nvSpPr>
        <p:spPr>
          <a:xfrm>
            <a:off x="140625" y="4606875"/>
            <a:ext cx="1352100" cy="52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 sz="2200">
                <a:solidFill>
                  <a:schemeClr val="lt1"/>
                </a:solidFill>
                <a:latin typeface="Raleway"/>
                <a:ea typeface="Raleway"/>
                <a:cs typeface="Raleway"/>
                <a:sym typeface="Raleway"/>
              </a:rPr>
              <a:t>Juridisch</a:t>
            </a:r>
            <a:endParaRPr sz="2200">
              <a:solidFill>
                <a:schemeClr val="lt1"/>
              </a:solidFill>
              <a:latin typeface="Raleway"/>
              <a:ea typeface="Raleway"/>
              <a:cs typeface="Raleway"/>
              <a:sym typeface="Raleway"/>
            </a:endParaRPr>
          </a:p>
        </p:txBody>
      </p:sp>
      <p:sp>
        <p:nvSpPr>
          <p:cNvPr id="169" name="Google Shape;169;p23"/>
          <p:cNvSpPr txBox="1"/>
          <p:nvPr/>
        </p:nvSpPr>
        <p:spPr>
          <a:xfrm>
            <a:off x="766850" y="1777113"/>
            <a:ext cx="6885600" cy="52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-368300" lvl="0" marL="457200" rtl="0" algn="l">
              <a:spcBef>
                <a:spcPts val="0"/>
              </a:spcBef>
              <a:spcAft>
                <a:spcPts val="0"/>
              </a:spcAft>
              <a:buClr>
                <a:srgbClr val="654A1D"/>
              </a:buClr>
              <a:buSzPts val="2200"/>
              <a:buFont typeface="Raleway"/>
              <a:buChar char="-"/>
            </a:pPr>
            <a:r>
              <a:rPr lang="nl" sz="2200">
                <a:solidFill>
                  <a:srgbClr val="654A1D"/>
                </a:solidFill>
                <a:latin typeface="Raleway"/>
                <a:ea typeface="Raleway"/>
                <a:cs typeface="Raleway"/>
                <a:sym typeface="Raleway"/>
              </a:rPr>
              <a:t>De overheid doet het niet</a:t>
            </a:r>
            <a:endParaRPr sz="2200">
              <a:solidFill>
                <a:srgbClr val="654A1D"/>
              </a:solidFill>
              <a:latin typeface="Raleway"/>
              <a:ea typeface="Raleway"/>
              <a:cs typeface="Raleway"/>
              <a:sym typeface="Raleway"/>
            </a:endParaRPr>
          </a:p>
        </p:txBody>
      </p:sp>
      <p:cxnSp>
        <p:nvCxnSpPr>
          <p:cNvPr id="170" name="Google Shape;170;p23"/>
          <p:cNvCxnSpPr/>
          <p:nvPr/>
        </p:nvCxnSpPr>
        <p:spPr>
          <a:xfrm>
            <a:off x="766850" y="1332750"/>
            <a:ext cx="2444100" cy="0"/>
          </a:xfrm>
          <a:prstGeom prst="straightConnector1">
            <a:avLst/>
          </a:prstGeom>
          <a:noFill/>
          <a:ln cap="flat" cmpd="sng" w="38100">
            <a:solidFill>
              <a:srgbClr val="E19B7C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171" name="Google Shape;171;p23"/>
          <p:cNvSpPr txBox="1"/>
          <p:nvPr/>
        </p:nvSpPr>
        <p:spPr>
          <a:xfrm>
            <a:off x="766850" y="2310138"/>
            <a:ext cx="6885600" cy="52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-368300" lvl="0" marL="457200" rtl="0" algn="l">
              <a:spcBef>
                <a:spcPts val="0"/>
              </a:spcBef>
              <a:spcAft>
                <a:spcPts val="0"/>
              </a:spcAft>
              <a:buClr>
                <a:srgbClr val="654A1D"/>
              </a:buClr>
              <a:buSzPts val="2200"/>
              <a:buFont typeface="Raleway"/>
              <a:buChar char="-"/>
            </a:pPr>
            <a:r>
              <a:rPr lang="nl" sz="2200">
                <a:solidFill>
                  <a:srgbClr val="654A1D"/>
                </a:solidFill>
                <a:latin typeface="Raleway"/>
                <a:ea typeface="Raleway"/>
                <a:cs typeface="Raleway"/>
                <a:sym typeface="Raleway"/>
              </a:rPr>
              <a:t>De ouders zijn jouw klanten</a:t>
            </a:r>
            <a:endParaRPr sz="2200">
              <a:solidFill>
                <a:srgbClr val="654A1D"/>
              </a:solidFill>
              <a:latin typeface="Raleway"/>
              <a:ea typeface="Raleway"/>
              <a:cs typeface="Raleway"/>
              <a:sym typeface="Raleway"/>
            </a:endParaRPr>
          </a:p>
        </p:txBody>
      </p:sp>
      <p:sp>
        <p:nvSpPr>
          <p:cNvPr id="172" name="Google Shape;172;p23"/>
          <p:cNvSpPr txBox="1"/>
          <p:nvPr/>
        </p:nvSpPr>
        <p:spPr>
          <a:xfrm>
            <a:off x="766850" y="2843163"/>
            <a:ext cx="6885600" cy="1031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-3683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654A1D"/>
              </a:buClr>
              <a:buSzPts val="2200"/>
              <a:buFont typeface="Raleway"/>
              <a:buChar char="-"/>
            </a:pPr>
            <a:r>
              <a:rPr lang="nl" sz="2200">
                <a:solidFill>
                  <a:srgbClr val="654A1D"/>
                </a:solidFill>
                <a:latin typeface="Raleway"/>
                <a:ea typeface="Raleway"/>
                <a:cs typeface="Raleway"/>
                <a:sym typeface="Raleway"/>
              </a:rPr>
              <a:t>Kinderopvang beslaat een groot deel van de totale kosten van een huishouden</a:t>
            </a:r>
            <a:endParaRPr sz="2200">
              <a:solidFill>
                <a:srgbClr val="654A1D"/>
              </a:solidFill>
              <a:latin typeface="Raleway"/>
              <a:ea typeface="Raleway"/>
              <a:cs typeface="Raleway"/>
              <a:sym typeface="Raleway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6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Google Shape;177;p24"/>
          <p:cNvSpPr txBox="1"/>
          <p:nvPr/>
        </p:nvSpPr>
        <p:spPr>
          <a:xfrm>
            <a:off x="726750" y="655650"/>
            <a:ext cx="7550400" cy="2154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nl" sz="3200">
                <a:solidFill>
                  <a:srgbClr val="654A1D"/>
                </a:solidFill>
                <a:latin typeface="Raleway"/>
                <a:ea typeface="Raleway"/>
                <a:cs typeface="Raleway"/>
                <a:sym typeface="Raleway"/>
              </a:rPr>
              <a:t>Wanneer moet ik uiterlijk mijn prijsverhoging communiceren?</a:t>
            </a:r>
            <a:endParaRPr sz="3200">
              <a:solidFill>
                <a:srgbClr val="654A1D"/>
              </a:solidFill>
              <a:latin typeface="Raleway"/>
              <a:ea typeface="Raleway"/>
              <a:cs typeface="Raleway"/>
              <a:sym typeface="Raleway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200">
              <a:solidFill>
                <a:srgbClr val="654A1D"/>
              </a:solidFill>
              <a:latin typeface="Raleway"/>
              <a:ea typeface="Raleway"/>
              <a:cs typeface="Raleway"/>
              <a:sym typeface="Raleway"/>
            </a:endParaRPr>
          </a:p>
        </p:txBody>
      </p:sp>
      <p:sp>
        <p:nvSpPr>
          <p:cNvPr id="178" name="Google Shape;178;p24"/>
          <p:cNvSpPr/>
          <p:nvPr/>
        </p:nvSpPr>
        <p:spPr>
          <a:xfrm>
            <a:off x="0" y="4530375"/>
            <a:ext cx="9144000" cy="676200"/>
          </a:xfrm>
          <a:prstGeom prst="rect">
            <a:avLst/>
          </a:prstGeom>
          <a:solidFill>
            <a:srgbClr val="E19B7C"/>
          </a:solidFill>
          <a:ln cap="flat" cmpd="sng" w="9525">
            <a:solidFill>
              <a:srgbClr val="E19B7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9" name="Google Shape;179;p24"/>
          <p:cNvSpPr txBox="1"/>
          <p:nvPr/>
        </p:nvSpPr>
        <p:spPr>
          <a:xfrm>
            <a:off x="4036450" y="4668375"/>
            <a:ext cx="49050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>
                <a:solidFill>
                  <a:schemeClr val="lt1"/>
                </a:solidFill>
                <a:latin typeface="Raleway"/>
                <a:ea typeface="Raleway"/>
                <a:cs typeface="Raleway"/>
                <a:sym typeface="Raleway"/>
              </a:rPr>
              <a:t>door Jeroen Pernot, Nettobijdrage.nl op 2 november 2023</a:t>
            </a:r>
            <a:endParaRPr>
              <a:solidFill>
                <a:schemeClr val="lt1"/>
              </a:solidFill>
              <a:latin typeface="Raleway"/>
              <a:ea typeface="Raleway"/>
              <a:cs typeface="Raleway"/>
              <a:sym typeface="Raleway"/>
            </a:endParaRPr>
          </a:p>
        </p:txBody>
      </p:sp>
      <p:sp>
        <p:nvSpPr>
          <p:cNvPr id="180" name="Google Shape;180;p24"/>
          <p:cNvSpPr txBox="1"/>
          <p:nvPr/>
        </p:nvSpPr>
        <p:spPr>
          <a:xfrm>
            <a:off x="140625" y="4606875"/>
            <a:ext cx="1352100" cy="52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 sz="2200">
                <a:solidFill>
                  <a:schemeClr val="lt1"/>
                </a:solidFill>
                <a:latin typeface="Raleway"/>
                <a:ea typeface="Raleway"/>
                <a:cs typeface="Raleway"/>
                <a:sym typeface="Raleway"/>
              </a:rPr>
              <a:t>Juridisch</a:t>
            </a:r>
            <a:endParaRPr sz="2200">
              <a:solidFill>
                <a:schemeClr val="lt1"/>
              </a:solidFill>
              <a:latin typeface="Raleway"/>
              <a:ea typeface="Raleway"/>
              <a:cs typeface="Raleway"/>
              <a:sym typeface="Raleway"/>
            </a:endParaRPr>
          </a:p>
        </p:txBody>
      </p:sp>
      <p:sp>
        <p:nvSpPr>
          <p:cNvPr id="181" name="Google Shape;181;p24"/>
          <p:cNvSpPr txBox="1"/>
          <p:nvPr/>
        </p:nvSpPr>
        <p:spPr>
          <a:xfrm>
            <a:off x="817950" y="2620163"/>
            <a:ext cx="6885600" cy="52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-368300" lvl="0" marL="457200" rtl="0" algn="l">
              <a:spcBef>
                <a:spcPts val="0"/>
              </a:spcBef>
              <a:spcAft>
                <a:spcPts val="0"/>
              </a:spcAft>
              <a:buClr>
                <a:srgbClr val="654A1D"/>
              </a:buClr>
              <a:buSzPts val="2200"/>
              <a:buFont typeface="Raleway"/>
              <a:buChar char="-"/>
            </a:pPr>
            <a:r>
              <a:rPr lang="nl" sz="2200">
                <a:solidFill>
                  <a:srgbClr val="654A1D"/>
                </a:solidFill>
                <a:latin typeface="Raleway"/>
                <a:ea typeface="Raleway"/>
                <a:cs typeface="Raleway"/>
                <a:sym typeface="Raleway"/>
              </a:rPr>
              <a:t>is afhankelijk van je opzegtermijn</a:t>
            </a:r>
            <a:endParaRPr sz="2200">
              <a:solidFill>
                <a:srgbClr val="654A1D"/>
              </a:solidFill>
              <a:latin typeface="Raleway"/>
              <a:ea typeface="Raleway"/>
              <a:cs typeface="Raleway"/>
              <a:sym typeface="Raleway"/>
            </a:endParaRPr>
          </a:p>
        </p:txBody>
      </p:sp>
      <p:cxnSp>
        <p:nvCxnSpPr>
          <p:cNvPr id="182" name="Google Shape;182;p24"/>
          <p:cNvCxnSpPr/>
          <p:nvPr/>
        </p:nvCxnSpPr>
        <p:spPr>
          <a:xfrm>
            <a:off x="817950" y="2076325"/>
            <a:ext cx="2444100" cy="0"/>
          </a:xfrm>
          <a:prstGeom prst="straightConnector1">
            <a:avLst/>
          </a:prstGeom>
          <a:noFill/>
          <a:ln cap="flat" cmpd="sng" w="38100">
            <a:solidFill>
              <a:srgbClr val="E19B7C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183" name="Google Shape;183;p24"/>
          <p:cNvSpPr txBox="1"/>
          <p:nvPr/>
        </p:nvSpPr>
        <p:spPr>
          <a:xfrm>
            <a:off x="817950" y="3206888"/>
            <a:ext cx="6885600" cy="52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-368300" lvl="0" marL="457200" rtl="0" algn="l">
              <a:spcBef>
                <a:spcPts val="0"/>
              </a:spcBef>
              <a:spcAft>
                <a:spcPts val="0"/>
              </a:spcAft>
              <a:buClr>
                <a:srgbClr val="654A1D"/>
              </a:buClr>
              <a:buSzPts val="2200"/>
              <a:buFont typeface="Raleway"/>
              <a:buChar char="-"/>
            </a:pPr>
            <a:r>
              <a:rPr lang="nl" sz="2200">
                <a:solidFill>
                  <a:srgbClr val="654A1D"/>
                </a:solidFill>
                <a:latin typeface="Raleway"/>
                <a:ea typeface="Raleway"/>
                <a:cs typeface="Raleway"/>
                <a:sym typeface="Raleway"/>
              </a:rPr>
              <a:t>normaal gesproken voor 24 november</a:t>
            </a:r>
            <a:endParaRPr sz="2200">
              <a:solidFill>
                <a:srgbClr val="654A1D"/>
              </a:solidFill>
              <a:latin typeface="Raleway"/>
              <a:ea typeface="Raleway"/>
              <a:cs typeface="Raleway"/>
              <a:sym typeface="Raleway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7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Google Shape;188;p25"/>
          <p:cNvSpPr/>
          <p:nvPr/>
        </p:nvSpPr>
        <p:spPr>
          <a:xfrm>
            <a:off x="0" y="4530375"/>
            <a:ext cx="9144000" cy="676200"/>
          </a:xfrm>
          <a:prstGeom prst="rect">
            <a:avLst/>
          </a:prstGeom>
          <a:solidFill>
            <a:srgbClr val="E19B7C"/>
          </a:solidFill>
          <a:ln cap="flat" cmpd="sng" w="9525">
            <a:solidFill>
              <a:srgbClr val="E19B7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9" name="Google Shape;189;p25"/>
          <p:cNvSpPr txBox="1"/>
          <p:nvPr/>
        </p:nvSpPr>
        <p:spPr>
          <a:xfrm>
            <a:off x="4036450" y="4668375"/>
            <a:ext cx="49050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>
                <a:solidFill>
                  <a:schemeClr val="lt1"/>
                </a:solidFill>
                <a:latin typeface="Raleway"/>
                <a:ea typeface="Raleway"/>
                <a:cs typeface="Raleway"/>
                <a:sym typeface="Raleway"/>
              </a:rPr>
              <a:t>door Jeroen Pernot, Nettobijdrage.nl op 2 november 2023</a:t>
            </a:r>
            <a:endParaRPr>
              <a:solidFill>
                <a:schemeClr val="lt1"/>
              </a:solidFill>
              <a:latin typeface="Raleway"/>
              <a:ea typeface="Raleway"/>
              <a:cs typeface="Raleway"/>
              <a:sym typeface="Raleway"/>
            </a:endParaRPr>
          </a:p>
        </p:txBody>
      </p:sp>
      <p:sp>
        <p:nvSpPr>
          <p:cNvPr id="190" name="Google Shape;190;p25"/>
          <p:cNvSpPr txBox="1"/>
          <p:nvPr/>
        </p:nvSpPr>
        <p:spPr>
          <a:xfrm>
            <a:off x="1524325" y="1707300"/>
            <a:ext cx="6500700" cy="923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 sz="4800">
                <a:solidFill>
                  <a:srgbClr val="654A1D"/>
                </a:solidFill>
                <a:latin typeface="Raleway"/>
                <a:ea typeface="Raleway"/>
                <a:cs typeface="Raleway"/>
                <a:sym typeface="Raleway"/>
              </a:rPr>
              <a:t>POLITIEK / SOCIAAL</a:t>
            </a:r>
            <a:endParaRPr sz="4800">
              <a:solidFill>
                <a:srgbClr val="654A1D"/>
              </a:solidFill>
              <a:latin typeface="Raleway"/>
              <a:ea typeface="Raleway"/>
              <a:cs typeface="Raleway"/>
              <a:sym typeface="Raleway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4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Google Shape;195;p26"/>
          <p:cNvSpPr txBox="1"/>
          <p:nvPr/>
        </p:nvSpPr>
        <p:spPr>
          <a:xfrm>
            <a:off x="726750" y="655650"/>
            <a:ext cx="7550400" cy="677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nl" sz="3200">
                <a:solidFill>
                  <a:srgbClr val="654A1D"/>
                </a:solidFill>
                <a:latin typeface="Raleway"/>
                <a:ea typeface="Raleway"/>
                <a:cs typeface="Raleway"/>
                <a:sym typeface="Raleway"/>
              </a:rPr>
              <a:t>Waarom een verhoging?</a:t>
            </a:r>
            <a:endParaRPr sz="3200">
              <a:solidFill>
                <a:srgbClr val="654A1D"/>
              </a:solidFill>
              <a:latin typeface="Raleway"/>
              <a:ea typeface="Raleway"/>
              <a:cs typeface="Raleway"/>
              <a:sym typeface="Raleway"/>
            </a:endParaRPr>
          </a:p>
        </p:txBody>
      </p:sp>
      <p:sp>
        <p:nvSpPr>
          <p:cNvPr id="196" name="Google Shape;196;p26"/>
          <p:cNvSpPr/>
          <p:nvPr/>
        </p:nvSpPr>
        <p:spPr>
          <a:xfrm>
            <a:off x="0" y="4530375"/>
            <a:ext cx="9144000" cy="676200"/>
          </a:xfrm>
          <a:prstGeom prst="rect">
            <a:avLst/>
          </a:prstGeom>
          <a:solidFill>
            <a:srgbClr val="E19B7C"/>
          </a:solidFill>
          <a:ln cap="flat" cmpd="sng" w="9525">
            <a:solidFill>
              <a:srgbClr val="E19B7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7" name="Google Shape;197;p26"/>
          <p:cNvSpPr txBox="1"/>
          <p:nvPr/>
        </p:nvSpPr>
        <p:spPr>
          <a:xfrm>
            <a:off x="4036450" y="4668375"/>
            <a:ext cx="49050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>
                <a:solidFill>
                  <a:schemeClr val="lt1"/>
                </a:solidFill>
                <a:latin typeface="Raleway"/>
                <a:ea typeface="Raleway"/>
                <a:cs typeface="Raleway"/>
                <a:sym typeface="Raleway"/>
              </a:rPr>
              <a:t>door Jeroen Pernot, Nettobijdrage.nl op 2 november 2023</a:t>
            </a:r>
            <a:endParaRPr>
              <a:solidFill>
                <a:schemeClr val="lt1"/>
              </a:solidFill>
              <a:latin typeface="Raleway"/>
              <a:ea typeface="Raleway"/>
              <a:cs typeface="Raleway"/>
              <a:sym typeface="Raleway"/>
            </a:endParaRPr>
          </a:p>
        </p:txBody>
      </p:sp>
      <p:sp>
        <p:nvSpPr>
          <p:cNvPr id="198" name="Google Shape;198;p26"/>
          <p:cNvSpPr txBox="1"/>
          <p:nvPr/>
        </p:nvSpPr>
        <p:spPr>
          <a:xfrm>
            <a:off x="140625" y="4606875"/>
            <a:ext cx="2499300" cy="52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 sz="2200">
                <a:solidFill>
                  <a:schemeClr val="lt1"/>
                </a:solidFill>
                <a:latin typeface="Raleway"/>
                <a:ea typeface="Raleway"/>
                <a:cs typeface="Raleway"/>
                <a:sym typeface="Raleway"/>
              </a:rPr>
              <a:t>Politiek / Sociaal</a:t>
            </a:r>
            <a:endParaRPr sz="2200">
              <a:solidFill>
                <a:schemeClr val="lt1"/>
              </a:solidFill>
              <a:latin typeface="Raleway"/>
              <a:ea typeface="Raleway"/>
              <a:cs typeface="Raleway"/>
              <a:sym typeface="Raleway"/>
            </a:endParaRPr>
          </a:p>
        </p:txBody>
      </p:sp>
      <p:sp>
        <p:nvSpPr>
          <p:cNvPr id="199" name="Google Shape;199;p26"/>
          <p:cNvSpPr txBox="1"/>
          <p:nvPr/>
        </p:nvSpPr>
        <p:spPr>
          <a:xfrm>
            <a:off x="766850" y="1606813"/>
            <a:ext cx="6885600" cy="52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-368300" lvl="0" marL="457200" rtl="0" algn="l">
              <a:spcBef>
                <a:spcPts val="0"/>
              </a:spcBef>
              <a:spcAft>
                <a:spcPts val="0"/>
              </a:spcAft>
              <a:buClr>
                <a:srgbClr val="654A1D"/>
              </a:buClr>
              <a:buSzPts val="2200"/>
              <a:buFont typeface="Raleway"/>
              <a:buChar char="-"/>
            </a:pPr>
            <a:r>
              <a:rPr lang="nl" sz="2200">
                <a:solidFill>
                  <a:srgbClr val="654A1D"/>
                </a:solidFill>
                <a:latin typeface="Raleway"/>
                <a:ea typeface="Raleway"/>
                <a:cs typeface="Raleway"/>
                <a:sym typeface="Raleway"/>
              </a:rPr>
              <a:t>tegemoetkoming aan </a:t>
            </a:r>
            <a:r>
              <a:rPr b="1" lang="nl" sz="2200">
                <a:solidFill>
                  <a:srgbClr val="654A1D"/>
                </a:solidFill>
                <a:latin typeface="Raleway"/>
                <a:ea typeface="Raleway"/>
                <a:cs typeface="Raleway"/>
                <a:sym typeface="Raleway"/>
              </a:rPr>
              <a:t>ouders</a:t>
            </a:r>
            <a:endParaRPr b="1" sz="2200">
              <a:solidFill>
                <a:srgbClr val="654A1D"/>
              </a:solidFill>
              <a:latin typeface="Raleway"/>
              <a:ea typeface="Raleway"/>
              <a:cs typeface="Raleway"/>
              <a:sym typeface="Raleway"/>
            </a:endParaRPr>
          </a:p>
        </p:txBody>
      </p:sp>
      <p:cxnSp>
        <p:nvCxnSpPr>
          <p:cNvPr id="200" name="Google Shape;200;p26"/>
          <p:cNvCxnSpPr/>
          <p:nvPr/>
        </p:nvCxnSpPr>
        <p:spPr>
          <a:xfrm>
            <a:off x="766850" y="1332750"/>
            <a:ext cx="2444100" cy="0"/>
          </a:xfrm>
          <a:prstGeom prst="straightConnector1">
            <a:avLst/>
          </a:prstGeom>
          <a:noFill/>
          <a:ln cap="flat" cmpd="sng" w="38100">
            <a:solidFill>
              <a:srgbClr val="E19B7C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201" name="Google Shape;201;p26"/>
          <p:cNvSpPr txBox="1"/>
          <p:nvPr/>
        </p:nvSpPr>
        <p:spPr>
          <a:xfrm>
            <a:off x="746850" y="3283675"/>
            <a:ext cx="7510200" cy="1031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-3683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654A1D"/>
              </a:buClr>
              <a:buSzPts val="2200"/>
              <a:buFont typeface="Raleway"/>
              <a:buChar char="-"/>
            </a:pPr>
            <a:r>
              <a:rPr lang="nl" sz="2200">
                <a:solidFill>
                  <a:srgbClr val="654A1D"/>
                </a:solidFill>
                <a:latin typeface="Raleway"/>
                <a:ea typeface="Raleway"/>
                <a:cs typeface="Raleway"/>
                <a:sym typeface="Raleway"/>
              </a:rPr>
              <a:t>Doelstelling / illusie is om 80% van alle kinderopvangorganisaties op of onder KOT te krijgen</a:t>
            </a:r>
            <a:endParaRPr sz="2200">
              <a:solidFill>
                <a:srgbClr val="654A1D"/>
              </a:solidFill>
              <a:latin typeface="Raleway"/>
              <a:ea typeface="Raleway"/>
              <a:cs typeface="Raleway"/>
              <a:sym typeface="Raleway"/>
            </a:endParaRPr>
          </a:p>
        </p:txBody>
      </p:sp>
      <p:sp>
        <p:nvSpPr>
          <p:cNvPr id="202" name="Google Shape;202;p26"/>
          <p:cNvSpPr txBox="1"/>
          <p:nvPr/>
        </p:nvSpPr>
        <p:spPr>
          <a:xfrm>
            <a:off x="766850" y="2347325"/>
            <a:ext cx="7646700" cy="861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-368300" lvl="0" marL="457200" rtl="0" algn="l">
              <a:spcBef>
                <a:spcPts val="0"/>
              </a:spcBef>
              <a:spcAft>
                <a:spcPts val="0"/>
              </a:spcAft>
              <a:buClr>
                <a:srgbClr val="654A1D"/>
              </a:buClr>
              <a:buSzPts val="2200"/>
              <a:buFont typeface="Raleway"/>
              <a:buChar char="-"/>
            </a:pPr>
            <a:r>
              <a:rPr lang="nl" sz="2200">
                <a:solidFill>
                  <a:srgbClr val="654A1D"/>
                </a:solidFill>
                <a:latin typeface="Raleway"/>
                <a:ea typeface="Raleway"/>
                <a:cs typeface="Raleway"/>
                <a:sym typeface="Raleway"/>
              </a:rPr>
              <a:t>Kinderopvang moet financieel toegankelijker worden voor ouders</a:t>
            </a:r>
            <a:endParaRPr sz="2200">
              <a:solidFill>
                <a:srgbClr val="654A1D"/>
              </a:solidFill>
              <a:latin typeface="Raleway"/>
              <a:ea typeface="Raleway"/>
              <a:cs typeface="Raleway"/>
              <a:sym typeface="Raleway"/>
            </a:endParaRPr>
          </a:p>
        </p:txBody>
      </p:sp>
      <p:cxnSp>
        <p:nvCxnSpPr>
          <p:cNvPr id="203" name="Google Shape;203;p26"/>
          <p:cNvCxnSpPr/>
          <p:nvPr/>
        </p:nvCxnSpPr>
        <p:spPr>
          <a:xfrm>
            <a:off x="4147150" y="2081250"/>
            <a:ext cx="1013400" cy="0"/>
          </a:xfrm>
          <a:prstGeom prst="straightConnector1">
            <a:avLst/>
          </a:prstGeom>
          <a:noFill/>
          <a:ln cap="flat" cmpd="sng" w="38100">
            <a:solidFill>
              <a:srgbClr val="E19B7C"/>
            </a:solidFill>
            <a:prstDash val="solid"/>
            <a:round/>
            <a:headEnd len="med" w="med" type="none"/>
            <a:tailEnd len="med" w="med" type="none"/>
          </a:ln>
        </p:spPr>
      </p:cxn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7" name="Shape 2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" name="Google Shape;208;p27"/>
          <p:cNvSpPr txBox="1"/>
          <p:nvPr/>
        </p:nvSpPr>
        <p:spPr>
          <a:xfrm>
            <a:off x="726750" y="655650"/>
            <a:ext cx="7550400" cy="677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nl" sz="3200">
                <a:solidFill>
                  <a:srgbClr val="654A1D"/>
                </a:solidFill>
                <a:latin typeface="Raleway"/>
                <a:ea typeface="Raleway"/>
                <a:cs typeface="Raleway"/>
                <a:sym typeface="Raleway"/>
              </a:rPr>
              <a:t>Ondernemerschap in sociaal domein</a:t>
            </a:r>
            <a:endParaRPr sz="3200">
              <a:solidFill>
                <a:srgbClr val="654A1D"/>
              </a:solidFill>
              <a:latin typeface="Raleway"/>
              <a:ea typeface="Raleway"/>
              <a:cs typeface="Raleway"/>
              <a:sym typeface="Raleway"/>
            </a:endParaRPr>
          </a:p>
        </p:txBody>
      </p:sp>
      <p:sp>
        <p:nvSpPr>
          <p:cNvPr id="209" name="Google Shape;209;p27"/>
          <p:cNvSpPr/>
          <p:nvPr/>
        </p:nvSpPr>
        <p:spPr>
          <a:xfrm>
            <a:off x="0" y="4530375"/>
            <a:ext cx="9144000" cy="676200"/>
          </a:xfrm>
          <a:prstGeom prst="rect">
            <a:avLst/>
          </a:prstGeom>
          <a:solidFill>
            <a:srgbClr val="E19B7C"/>
          </a:solidFill>
          <a:ln cap="flat" cmpd="sng" w="9525">
            <a:solidFill>
              <a:srgbClr val="E19B7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0" name="Google Shape;210;p27"/>
          <p:cNvSpPr txBox="1"/>
          <p:nvPr/>
        </p:nvSpPr>
        <p:spPr>
          <a:xfrm>
            <a:off x="4036450" y="4668375"/>
            <a:ext cx="49050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>
                <a:solidFill>
                  <a:schemeClr val="lt1"/>
                </a:solidFill>
                <a:latin typeface="Raleway"/>
                <a:ea typeface="Raleway"/>
                <a:cs typeface="Raleway"/>
                <a:sym typeface="Raleway"/>
              </a:rPr>
              <a:t>door Jeroen Pernot, Nettobijdrage.nl op 2 november 2023</a:t>
            </a:r>
            <a:endParaRPr>
              <a:solidFill>
                <a:schemeClr val="lt1"/>
              </a:solidFill>
              <a:latin typeface="Raleway"/>
              <a:ea typeface="Raleway"/>
              <a:cs typeface="Raleway"/>
              <a:sym typeface="Raleway"/>
            </a:endParaRPr>
          </a:p>
        </p:txBody>
      </p:sp>
      <p:sp>
        <p:nvSpPr>
          <p:cNvPr id="211" name="Google Shape;211;p27"/>
          <p:cNvSpPr txBox="1"/>
          <p:nvPr/>
        </p:nvSpPr>
        <p:spPr>
          <a:xfrm>
            <a:off x="766850" y="1606813"/>
            <a:ext cx="6885600" cy="52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-368300" lvl="0" marL="457200" rtl="0" algn="l">
              <a:spcBef>
                <a:spcPts val="0"/>
              </a:spcBef>
              <a:spcAft>
                <a:spcPts val="0"/>
              </a:spcAft>
              <a:buClr>
                <a:srgbClr val="654A1D"/>
              </a:buClr>
              <a:buSzPts val="2200"/>
              <a:buFont typeface="Raleway"/>
              <a:buChar char="-"/>
            </a:pPr>
            <a:r>
              <a:rPr lang="nl" sz="2200">
                <a:solidFill>
                  <a:srgbClr val="654A1D"/>
                </a:solidFill>
                <a:latin typeface="Raleway"/>
                <a:ea typeface="Raleway"/>
                <a:cs typeface="Raleway"/>
                <a:sym typeface="Raleway"/>
              </a:rPr>
              <a:t>Winstmaximalisatie?</a:t>
            </a:r>
            <a:endParaRPr b="1" sz="2200">
              <a:solidFill>
                <a:srgbClr val="654A1D"/>
              </a:solidFill>
              <a:latin typeface="Raleway"/>
              <a:ea typeface="Raleway"/>
              <a:cs typeface="Raleway"/>
              <a:sym typeface="Raleway"/>
            </a:endParaRPr>
          </a:p>
        </p:txBody>
      </p:sp>
      <p:cxnSp>
        <p:nvCxnSpPr>
          <p:cNvPr id="212" name="Google Shape;212;p27"/>
          <p:cNvCxnSpPr/>
          <p:nvPr/>
        </p:nvCxnSpPr>
        <p:spPr>
          <a:xfrm>
            <a:off x="766850" y="1332750"/>
            <a:ext cx="2444100" cy="0"/>
          </a:xfrm>
          <a:prstGeom prst="straightConnector1">
            <a:avLst/>
          </a:prstGeom>
          <a:noFill/>
          <a:ln cap="flat" cmpd="sng" w="38100">
            <a:solidFill>
              <a:srgbClr val="E19B7C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213" name="Google Shape;213;p27"/>
          <p:cNvSpPr txBox="1"/>
          <p:nvPr/>
        </p:nvSpPr>
        <p:spPr>
          <a:xfrm>
            <a:off x="746850" y="3106850"/>
            <a:ext cx="7510200" cy="52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-3683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654A1D"/>
              </a:buClr>
              <a:buSzPts val="2200"/>
              <a:buFont typeface="Raleway"/>
              <a:buChar char="-"/>
            </a:pPr>
            <a:r>
              <a:rPr lang="nl" sz="2200">
                <a:solidFill>
                  <a:srgbClr val="654A1D"/>
                </a:solidFill>
                <a:latin typeface="Raleway"/>
                <a:ea typeface="Raleway"/>
                <a:cs typeface="Raleway"/>
                <a:sym typeface="Raleway"/>
              </a:rPr>
              <a:t>Kinderopvang heeft last van framing</a:t>
            </a:r>
            <a:endParaRPr sz="2200">
              <a:solidFill>
                <a:srgbClr val="654A1D"/>
              </a:solidFill>
              <a:latin typeface="Raleway"/>
              <a:ea typeface="Raleway"/>
              <a:cs typeface="Raleway"/>
              <a:sym typeface="Raleway"/>
            </a:endParaRPr>
          </a:p>
        </p:txBody>
      </p:sp>
      <p:sp>
        <p:nvSpPr>
          <p:cNvPr id="214" name="Google Shape;214;p27"/>
          <p:cNvSpPr txBox="1"/>
          <p:nvPr/>
        </p:nvSpPr>
        <p:spPr>
          <a:xfrm>
            <a:off x="766850" y="2347325"/>
            <a:ext cx="7646700" cy="52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-368300" lvl="0" marL="457200" rtl="0" algn="l">
              <a:spcBef>
                <a:spcPts val="0"/>
              </a:spcBef>
              <a:spcAft>
                <a:spcPts val="0"/>
              </a:spcAft>
              <a:buClr>
                <a:srgbClr val="654A1D"/>
              </a:buClr>
              <a:buSzPts val="2200"/>
              <a:buFont typeface="Raleway"/>
              <a:buChar char="-"/>
            </a:pPr>
            <a:r>
              <a:rPr lang="nl" sz="2200">
                <a:solidFill>
                  <a:srgbClr val="654A1D"/>
                </a:solidFill>
                <a:latin typeface="Raleway"/>
                <a:ea typeface="Raleway"/>
                <a:cs typeface="Raleway"/>
                <a:sym typeface="Raleway"/>
              </a:rPr>
              <a:t>Politiek </a:t>
            </a:r>
            <a:r>
              <a:rPr lang="nl" sz="2200">
                <a:solidFill>
                  <a:srgbClr val="654A1D"/>
                </a:solidFill>
                <a:latin typeface="Raleway"/>
                <a:ea typeface="Raleway"/>
                <a:cs typeface="Raleway"/>
                <a:sym typeface="Raleway"/>
              </a:rPr>
              <a:t>verandert</a:t>
            </a:r>
            <a:r>
              <a:rPr lang="nl" sz="2200">
                <a:solidFill>
                  <a:srgbClr val="654A1D"/>
                </a:solidFill>
                <a:latin typeface="Raleway"/>
                <a:ea typeface="Raleway"/>
                <a:cs typeface="Raleway"/>
                <a:sym typeface="Raleway"/>
              </a:rPr>
              <a:t> snel van mening</a:t>
            </a:r>
            <a:endParaRPr sz="2200">
              <a:solidFill>
                <a:srgbClr val="654A1D"/>
              </a:solidFill>
              <a:latin typeface="Raleway"/>
              <a:ea typeface="Raleway"/>
              <a:cs typeface="Raleway"/>
              <a:sym typeface="Raleway"/>
            </a:endParaRPr>
          </a:p>
        </p:txBody>
      </p:sp>
      <p:sp>
        <p:nvSpPr>
          <p:cNvPr id="215" name="Google Shape;215;p27"/>
          <p:cNvSpPr txBox="1"/>
          <p:nvPr/>
        </p:nvSpPr>
        <p:spPr>
          <a:xfrm>
            <a:off x="140625" y="4606875"/>
            <a:ext cx="2499300" cy="52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 sz="2200">
                <a:solidFill>
                  <a:schemeClr val="lt1"/>
                </a:solidFill>
                <a:latin typeface="Raleway"/>
                <a:ea typeface="Raleway"/>
                <a:cs typeface="Raleway"/>
                <a:sym typeface="Raleway"/>
              </a:rPr>
              <a:t>Politiek / Sociaal</a:t>
            </a:r>
            <a:endParaRPr sz="2200">
              <a:solidFill>
                <a:schemeClr val="lt1"/>
              </a:solidFill>
              <a:latin typeface="Raleway"/>
              <a:ea typeface="Raleway"/>
              <a:cs typeface="Raleway"/>
              <a:sym typeface="Raleway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9" name="Shape 2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" name="Google Shape;220;p28"/>
          <p:cNvSpPr/>
          <p:nvPr/>
        </p:nvSpPr>
        <p:spPr>
          <a:xfrm>
            <a:off x="0" y="4530375"/>
            <a:ext cx="9144000" cy="676200"/>
          </a:xfrm>
          <a:prstGeom prst="rect">
            <a:avLst/>
          </a:prstGeom>
          <a:solidFill>
            <a:srgbClr val="E19B7C"/>
          </a:solidFill>
          <a:ln cap="flat" cmpd="sng" w="9525">
            <a:solidFill>
              <a:srgbClr val="E19B7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1" name="Google Shape;221;p28"/>
          <p:cNvSpPr txBox="1"/>
          <p:nvPr/>
        </p:nvSpPr>
        <p:spPr>
          <a:xfrm>
            <a:off x="4036450" y="4668375"/>
            <a:ext cx="49050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>
                <a:solidFill>
                  <a:schemeClr val="lt1"/>
                </a:solidFill>
                <a:latin typeface="Raleway"/>
                <a:ea typeface="Raleway"/>
                <a:cs typeface="Raleway"/>
                <a:sym typeface="Raleway"/>
              </a:rPr>
              <a:t>door Jeroen Pernot, Nettobijdrage.nl op 2 november 2023</a:t>
            </a:r>
            <a:endParaRPr>
              <a:solidFill>
                <a:schemeClr val="lt1"/>
              </a:solidFill>
              <a:latin typeface="Raleway"/>
              <a:ea typeface="Raleway"/>
              <a:cs typeface="Raleway"/>
              <a:sym typeface="Raleway"/>
            </a:endParaRPr>
          </a:p>
        </p:txBody>
      </p:sp>
      <p:sp>
        <p:nvSpPr>
          <p:cNvPr id="222" name="Google Shape;222;p28"/>
          <p:cNvSpPr txBox="1"/>
          <p:nvPr/>
        </p:nvSpPr>
        <p:spPr>
          <a:xfrm>
            <a:off x="894150" y="1869100"/>
            <a:ext cx="7110600" cy="923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 sz="4800">
                <a:solidFill>
                  <a:srgbClr val="654A1D"/>
                </a:solidFill>
                <a:latin typeface="Raleway"/>
                <a:ea typeface="Raleway"/>
                <a:cs typeface="Raleway"/>
                <a:sym typeface="Raleway"/>
              </a:rPr>
              <a:t>BEDRIJFSECONOMISCH</a:t>
            </a:r>
            <a:endParaRPr sz="4800">
              <a:solidFill>
                <a:srgbClr val="654A1D"/>
              </a:solidFill>
              <a:latin typeface="Raleway"/>
              <a:ea typeface="Raleway"/>
              <a:cs typeface="Raleway"/>
              <a:sym typeface="Raleway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6" name="Shape 2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" name="Google Shape;227;p29"/>
          <p:cNvSpPr txBox="1"/>
          <p:nvPr/>
        </p:nvSpPr>
        <p:spPr>
          <a:xfrm>
            <a:off x="687350" y="655650"/>
            <a:ext cx="7550400" cy="677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nl" sz="3200">
                <a:solidFill>
                  <a:srgbClr val="654A1D"/>
                </a:solidFill>
                <a:latin typeface="Raleway"/>
                <a:ea typeface="Raleway"/>
                <a:cs typeface="Raleway"/>
                <a:sym typeface="Raleway"/>
              </a:rPr>
              <a:t>Gem. opbrengst per kindplaats per jaar</a:t>
            </a:r>
            <a:endParaRPr sz="3200">
              <a:solidFill>
                <a:srgbClr val="654A1D"/>
              </a:solidFill>
              <a:latin typeface="Raleway"/>
              <a:ea typeface="Raleway"/>
              <a:cs typeface="Raleway"/>
              <a:sym typeface="Raleway"/>
            </a:endParaRPr>
          </a:p>
        </p:txBody>
      </p:sp>
      <p:sp>
        <p:nvSpPr>
          <p:cNvPr id="228" name="Google Shape;228;p29"/>
          <p:cNvSpPr/>
          <p:nvPr/>
        </p:nvSpPr>
        <p:spPr>
          <a:xfrm>
            <a:off x="0" y="4530375"/>
            <a:ext cx="9144000" cy="676200"/>
          </a:xfrm>
          <a:prstGeom prst="rect">
            <a:avLst/>
          </a:prstGeom>
          <a:solidFill>
            <a:srgbClr val="E19B7C"/>
          </a:solidFill>
          <a:ln cap="flat" cmpd="sng" w="9525">
            <a:solidFill>
              <a:srgbClr val="E19B7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9" name="Google Shape;229;p29"/>
          <p:cNvSpPr txBox="1"/>
          <p:nvPr/>
        </p:nvSpPr>
        <p:spPr>
          <a:xfrm>
            <a:off x="4036450" y="4668375"/>
            <a:ext cx="49050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>
                <a:solidFill>
                  <a:schemeClr val="lt1"/>
                </a:solidFill>
                <a:latin typeface="Raleway"/>
                <a:ea typeface="Raleway"/>
                <a:cs typeface="Raleway"/>
                <a:sym typeface="Raleway"/>
              </a:rPr>
              <a:t>door Jeroen Pernot, Nettobijdrage.nl op 2 november 2023</a:t>
            </a:r>
            <a:endParaRPr>
              <a:solidFill>
                <a:schemeClr val="lt1"/>
              </a:solidFill>
              <a:latin typeface="Raleway"/>
              <a:ea typeface="Raleway"/>
              <a:cs typeface="Raleway"/>
              <a:sym typeface="Raleway"/>
            </a:endParaRPr>
          </a:p>
        </p:txBody>
      </p:sp>
      <p:sp>
        <p:nvSpPr>
          <p:cNvPr id="230" name="Google Shape;230;p29"/>
          <p:cNvSpPr txBox="1"/>
          <p:nvPr/>
        </p:nvSpPr>
        <p:spPr>
          <a:xfrm>
            <a:off x="140625" y="4606875"/>
            <a:ext cx="2848500" cy="52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 sz="2200">
                <a:solidFill>
                  <a:schemeClr val="lt1"/>
                </a:solidFill>
                <a:latin typeface="Raleway"/>
                <a:ea typeface="Raleway"/>
                <a:cs typeface="Raleway"/>
                <a:sym typeface="Raleway"/>
              </a:rPr>
              <a:t>Bedrijfseconomisch</a:t>
            </a:r>
            <a:endParaRPr sz="2200">
              <a:solidFill>
                <a:schemeClr val="lt1"/>
              </a:solidFill>
              <a:latin typeface="Raleway"/>
              <a:ea typeface="Raleway"/>
              <a:cs typeface="Raleway"/>
              <a:sym typeface="Raleway"/>
            </a:endParaRPr>
          </a:p>
        </p:txBody>
      </p:sp>
      <p:cxnSp>
        <p:nvCxnSpPr>
          <p:cNvPr id="231" name="Google Shape;231;p29"/>
          <p:cNvCxnSpPr/>
          <p:nvPr/>
        </p:nvCxnSpPr>
        <p:spPr>
          <a:xfrm>
            <a:off x="766850" y="1332750"/>
            <a:ext cx="2444100" cy="0"/>
          </a:xfrm>
          <a:prstGeom prst="straightConnector1">
            <a:avLst/>
          </a:prstGeom>
          <a:noFill/>
          <a:ln cap="flat" cmpd="sng" w="38100">
            <a:solidFill>
              <a:srgbClr val="E19B7C"/>
            </a:solidFill>
            <a:prstDash val="solid"/>
            <a:round/>
            <a:headEnd len="med" w="med" type="none"/>
            <a:tailEnd len="med" w="med" type="none"/>
          </a:ln>
        </p:spPr>
      </p:cxnSp>
      <p:graphicFrame>
        <p:nvGraphicFramePr>
          <p:cNvPr id="232" name="Google Shape;232;p29"/>
          <p:cNvGraphicFramePr/>
          <p:nvPr/>
        </p:nvGraphicFramePr>
        <p:xfrm>
          <a:off x="766850" y="155385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{5FA2D537-9E83-4EFD-87B1-4D010CDD6829}</a:tableStyleId>
              </a:tblPr>
              <a:tblGrid>
                <a:gridCol w="1608675"/>
                <a:gridCol w="1608675"/>
                <a:gridCol w="1608675"/>
              </a:tblGrid>
              <a:tr h="3917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solidFill>
                          <a:srgbClr val="654A1D"/>
                        </a:solidFill>
                        <a:latin typeface="Raleway"/>
                        <a:ea typeface="Raleway"/>
                        <a:cs typeface="Raleway"/>
                        <a:sym typeface="Raleway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nl">
                          <a:solidFill>
                            <a:srgbClr val="654A1D"/>
                          </a:solidFill>
                          <a:latin typeface="Raleway"/>
                          <a:ea typeface="Raleway"/>
                          <a:cs typeface="Raleway"/>
                          <a:sym typeface="Raleway"/>
                        </a:rPr>
                        <a:t>Opbrengst 2024</a:t>
                      </a:r>
                      <a:endParaRPr b="1">
                        <a:solidFill>
                          <a:srgbClr val="654A1D"/>
                        </a:solidFill>
                        <a:latin typeface="Raleway"/>
                        <a:ea typeface="Raleway"/>
                        <a:cs typeface="Raleway"/>
                        <a:sym typeface="Raleway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nl">
                          <a:solidFill>
                            <a:srgbClr val="654A1D"/>
                          </a:solidFill>
                          <a:latin typeface="Raleway"/>
                          <a:ea typeface="Raleway"/>
                          <a:cs typeface="Raleway"/>
                          <a:sym typeface="Raleway"/>
                        </a:rPr>
                        <a:t>Stijging</a:t>
                      </a:r>
                      <a:endParaRPr b="1">
                        <a:solidFill>
                          <a:srgbClr val="654A1D"/>
                        </a:solidFill>
                        <a:latin typeface="Raleway"/>
                        <a:ea typeface="Raleway"/>
                        <a:cs typeface="Raleway"/>
                        <a:sym typeface="Raleway"/>
                      </a:endParaRPr>
                    </a:p>
                  </a:txBody>
                  <a:tcPr marT="91425" marB="91425" marR="91425" marL="91425"/>
                </a:tc>
              </a:tr>
              <a:tr h="3917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l">
                          <a:solidFill>
                            <a:srgbClr val="654A1D"/>
                          </a:solidFill>
                          <a:latin typeface="Raleway"/>
                          <a:ea typeface="Raleway"/>
                          <a:cs typeface="Raleway"/>
                          <a:sym typeface="Raleway"/>
                        </a:rPr>
                        <a:t>Kinderdagverblijf</a:t>
                      </a:r>
                      <a:endParaRPr>
                        <a:solidFill>
                          <a:srgbClr val="654A1D"/>
                        </a:solidFill>
                        <a:latin typeface="Raleway"/>
                        <a:ea typeface="Raleway"/>
                        <a:cs typeface="Raleway"/>
                        <a:sym typeface="Raleway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l">
                          <a:solidFill>
                            <a:srgbClr val="654A1D"/>
                          </a:solidFill>
                          <a:latin typeface="Raleway"/>
                          <a:ea typeface="Raleway"/>
                          <a:cs typeface="Raleway"/>
                          <a:sym typeface="Raleway"/>
                        </a:rPr>
                        <a:t>€ 29.829</a:t>
                      </a:r>
                      <a:endParaRPr>
                        <a:solidFill>
                          <a:srgbClr val="654A1D"/>
                        </a:solidFill>
                        <a:latin typeface="Raleway"/>
                        <a:ea typeface="Raleway"/>
                        <a:cs typeface="Raleway"/>
                        <a:sym typeface="Raleway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l">
                          <a:solidFill>
                            <a:srgbClr val="654A1D"/>
                          </a:solidFill>
                          <a:latin typeface="Raleway"/>
                          <a:ea typeface="Raleway"/>
                          <a:cs typeface="Raleway"/>
                          <a:sym typeface="Raleway"/>
                        </a:rPr>
                        <a:t>€ 2.300</a:t>
                      </a:r>
                      <a:endParaRPr>
                        <a:solidFill>
                          <a:srgbClr val="654A1D"/>
                        </a:solidFill>
                        <a:latin typeface="Raleway"/>
                        <a:ea typeface="Raleway"/>
                        <a:cs typeface="Raleway"/>
                        <a:sym typeface="Raleway"/>
                      </a:endParaRPr>
                    </a:p>
                  </a:txBody>
                  <a:tcPr marT="91425" marB="91425" marR="91425" marL="91425"/>
                </a:tc>
              </a:tr>
              <a:tr h="3917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l">
                          <a:solidFill>
                            <a:srgbClr val="654A1D"/>
                          </a:solidFill>
                          <a:latin typeface="Raleway"/>
                          <a:ea typeface="Raleway"/>
                          <a:cs typeface="Raleway"/>
                          <a:sym typeface="Raleway"/>
                        </a:rPr>
                        <a:t>Buitenschoolse opvang</a:t>
                      </a:r>
                      <a:endParaRPr>
                        <a:solidFill>
                          <a:srgbClr val="654A1D"/>
                        </a:solidFill>
                        <a:latin typeface="Raleway"/>
                        <a:ea typeface="Raleway"/>
                        <a:cs typeface="Raleway"/>
                        <a:sym typeface="Raleway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l">
                          <a:solidFill>
                            <a:srgbClr val="654A1D"/>
                          </a:solidFill>
                          <a:latin typeface="Raleway"/>
                          <a:ea typeface="Raleway"/>
                          <a:cs typeface="Raleway"/>
                          <a:sym typeface="Raleway"/>
                        </a:rPr>
                        <a:t>€ 12.000</a:t>
                      </a:r>
                      <a:endParaRPr>
                        <a:solidFill>
                          <a:srgbClr val="654A1D"/>
                        </a:solidFill>
                        <a:latin typeface="Raleway"/>
                        <a:ea typeface="Raleway"/>
                        <a:cs typeface="Raleway"/>
                        <a:sym typeface="Raleway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l">
                          <a:solidFill>
                            <a:srgbClr val="654A1D"/>
                          </a:solidFill>
                          <a:latin typeface="Raleway"/>
                          <a:ea typeface="Raleway"/>
                          <a:cs typeface="Raleway"/>
                          <a:sym typeface="Raleway"/>
                        </a:rPr>
                        <a:t>€ 858</a:t>
                      </a:r>
                      <a:endParaRPr>
                        <a:solidFill>
                          <a:srgbClr val="654A1D"/>
                        </a:solidFill>
                        <a:latin typeface="Raleway"/>
                        <a:ea typeface="Raleway"/>
                        <a:cs typeface="Raleway"/>
                        <a:sym typeface="Raleway"/>
                      </a:endParaRPr>
                    </a:p>
                  </a:txBody>
                  <a:tcPr marT="91425" marB="91425" marR="91425" marL="91425"/>
                </a:tc>
              </a:tr>
              <a:tr h="3917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l">
                          <a:solidFill>
                            <a:srgbClr val="654A1D"/>
                          </a:solidFill>
                          <a:latin typeface="Raleway"/>
                          <a:ea typeface="Raleway"/>
                          <a:cs typeface="Raleway"/>
                          <a:sym typeface="Raleway"/>
                        </a:rPr>
                        <a:t>Peuteropvang</a:t>
                      </a:r>
                      <a:endParaRPr>
                        <a:solidFill>
                          <a:srgbClr val="654A1D"/>
                        </a:solidFill>
                        <a:latin typeface="Raleway"/>
                        <a:ea typeface="Raleway"/>
                        <a:cs typeface="Raleway"/>
                        <a:sym typeface="Raleway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l">
                          <a:solidFill>
                            <a:srgbClr val="654A1D"/>
                          </a:solidFill>
                          <a:latin typeface="Raleway"/>
                          <a:ea typeface="Raleway"/>
                          <a:cs typeface="Raleway"/>
                          <a:sym typeface="Raleway"/>
                        </a:rPr>
                        <a:t>€ 6.604 (per kind)</a:t>
                      </a:r>
                      <a:endParaRPr>
                        <a:solidFill>
                          <a:srgbClr val="654A1D"/>
                        </a:solidFill>
                        <a:latin typeface="Raleway"/>
                        <a:ea typeface="Raleway"/>
                        <a:cs typeface="Raleway"/>
                        <a:sym typeface="Raleway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l">
                          <a:solidFill>
                            <a:srgbClr val="654A1D"/>
                          </a:solidFill>
                          <a:latin typeface="Raleway"/>
                          <a:ea typeface="Raleway"/>
                          <a:cs typeface="Raleway"/>
                          <a:sym typeface="Raleway"/>
                        </a:rPr>
                        <a:t>€ 6.055</a:t>
                      </a:r>
                      <a:endParaRPr>
                        <a:solidFill>
                          <a:srgbClr val="654A1D"/>
                        </a:solidFill>
                        <a:latin typeface="Raleway"/>
                        <a:ea typeface="Raleway"/>
                        <a:cs typeface="Raleway"/>
                        <a:sym typeface="Raleway"/>
                      </a:endParaRPr>
                    </a:p>
                  </a:txBody>
                  <a:tcPr marT="91425" marB="91425" marR="91425" marL="91425"/>
                </a:tc>
              </a:tr>
              <a:tr h="3917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l">
                          <a:solidFill>
                            <a:srgbClr val="654A1D"/>
                          </a:solidFill>
                          <a:latin typeface="Raleway"/>
                          <a:ea typeface="Raleway"/>
                          <a:cs typeface="Raleway"/>
                          <a:sym typeface="Raleway"/>
                        </a:rPr>
                        <a:t>Gastouder</a:t>
                      </a:r>
                      <a:endParaRPr>
                        <a:solidFill>
                          <a:srgbClr val="654A1D"/>
                        </a:solidFill>
                        <a:latin typeface="Raleway"/>
                        <a:ea typeface="Raleway"/>
                        <a:cs typeface="Raleway"/>
                        <a:sym typeface="Raleway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l">
                          <a:solidFill>
                            <a:srgbClr val="654A1D"/>
                          </a:solidFill>
                          <a:latin typeface="Raleway"/>
                          <a:ea typeface="Raleway"/>
                          <a:cs typeface="Raleway"/>
                          <a:sym typeface="Raleway"/>
                        </a:rPr>
                        <a:t>€ 17.687</a:t>
                      </a:r>
                      <a:endParaRPr>
                        <a:solidFill>
                          <a:srgbClr val="654A1D"/>
                        </a:solidFill>
                        <a:latin typeface="Raleway"/>
                        <a:ea typeface="Raleway"/>
                        <a:cs typeface="Raleway"/>
                        <a:sym typeface="Raleway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l">
                          <a:solidFill>
                            <a:srgbClr val="654A1D"/>
                          </a:solidFill>
                          <a:latin typeface="Raleway"/>
                          <a:ea typeface="Raleway"/>
                          <a:cs typeface="Raleway"/>
                          <a:sym typeface="Raleway"/>
                        </a:rPr>
                        <a:t>€ 1.264</a:t>
                      </a:r>
                      <a:endParaRPr>
                        <a:solidFill>
                          <a:srgbClr val="654A1D"/>
                        </a:solidFill>
                        <a:latin typeface="Raleway"/>
                        <a:ea typeface="Raleway"/>
                        <a:cs typeface="Raleway"/>
                        <a:sym typeface="Raleway"/>
                      </a:endParaRPr>
                    </a:p>
                  </a:txBody>
                  <a:tcPr marT="91425" marB="91425" marR="91425" marL="91425"/>
                </a:tc>
              </a:tr>
            </a:tbl>
          </a:graphicData>
        </a:graphic>
      </p:graphicFrame>
      <p:sp>
        <p:nvSpPr>
          <p:cNvPr id="233" name="Google Shape;233;p29"/>
          <p:cNvSpPr txBox="1"/>
          <p:nvPr/>
        </p:nvSpPr>
        <p:spPr>
          <a:xfrm>
            <a:off x="727379" y="4056375"/>
            <a:ext cx="6621600" cy="354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nl" sz="1100">
                <a:solidFill>
                  <a:srgbClr val="654A1D"/>
                </a:solidFill>
                <a:latin typeface="Raleway"/>
                <a:ea typeface="Raleway"/>
                <a:cs typeface="Raleway"/>
                <a:sym typeface="Raleway"/>
              </a:rPr>
              <a:t>Op basis van </a:t>
            </a:r>
            <a:r>
              <a:rPr lang="nl" sz="1100">
                <a:solidFill>
                  <a:srgbClr val="654A1D"/>
                </a:solidFill>
                <a:latin typeface="Raleway"/>
                <a:ea typeface="Raleway"/>
                <a:cs typeface="Raleway"/>
                <a:sym typeface="Raleway"/>
              </a:rPr>
              <a:t>enquête</a:t>
            </a:r>
            <a:r>
              <a:rPr lang="nl" sz="1100">
                <a:solidFill>
                  <a:srgbClr val="654A1D"/>
                </a:solidFill>
                <a:latin typeface="Raleway"/>
                <a:ea typeface="Raleway"/>
                <a:cs typeface="Raleway"/>
                <a:sym typeface="Raleway"/>
              </a:rPr>
              <a:t> </a:t>
            </a:r>
            <a:r>
              <a:rPr lang="nl" sz="1100" u="sng">
                <a:solidFill>
                  <a:srgbClr val="E19B7C"/>
                </a:solidFill>
                <a:latin typeface="Raleway"/>
                <a:ea typeface="Raleway"/>
                <a:cs typeface="Raleway"/>
                <a:sym typeface="Raleway"/>
                <a:hlinkClick r:id="rId3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gemiddeld uurtarief</a:t>
            </a:r>
            <a:r>
              <a:rPr lang="nl" sz="1100">
                <a:solidFill>
                  <a:srgbClr val="654A1D"/>
                </a:solidFill>
                <a:latin typeface="Raleway"/>
                <a:ea typeface="Raleway"/>
                <a:cs typeface="Raleway"/>
                <a:sym typeface="Raleway"/>
              </a:rPr>
              <a:t>, peuteropvang is per kind en niet per kindplaats</a:t>
            </a:r>
            <a:endParaRPr sz="1100">
              <a:solidFill>
                <a:srgbClr val="654A1D"/>
              </a:solidFill>
              <a:latin typeface="Raleway"/>
              <a:ea typeface="Raleway"/>
              <a:cs typeface="Raleway"/>
              <a:sym typeface="Raleway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37" name="Shape 2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" name="Google Shape;238;p30"/>
          <p:cNvSpPr txBox="1"/>
          <p:nvPr/>
        </p:nvSpPr>
        <p:spPr>
          <a:xfrm>
            <a:off x="687350" y="655650"/>
            <a:ext cx="7550400" cy="677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nl" sz="3200">
                <a:solidFill>
                  <a:srgbClr val="654A1D"/>
                </a:solidFill>
                <a:latin typeface="Raleway"/>
                <a:ea typeface="Raleway"/>
                <a:cs typeface="Raleway"/>
                <a:sym typeface="Raleway"/>
              </a:rPr>
              <a:t>Kosten huishouden per maand</a:t>
            </a:r>
            <a:endParaRPr sz="3200">
              <a:solidFill>
                <a:srgbClr val="654A1D"/>
              </a:solidFill>
              <a:latin typeface="Raleway"/>
              <a:ea typeface="Raleway"/>
              <a:cs typeface="Raleway"/>
              <a:sym typeface="Raleway"/>
            </a:endParaRPr>
          </a:p>
        </p:txBody>
      </p:sp>
      <p:sp>
        <p:nvSpPr>
          <p:cNvPr id="239" name="Google Shape;239;p30"/>
          <p:cNvSpPr/>
          <p:nvPr/>
        </p:nvSpPr>
        <p:spPr>
          <a:xfrm>
            <a:off x="0" y="4530375"/>
            <a:ext cx="9144000" cy="676200"/>
          </a:xfrm>
          <a:prstGeom prst="rect">
            <a:avLst/>
          </a:prstGeom>
          <a:solidFill>
            <a:srgbClr val="E19B7C"/>
          </a:solidFill>
          <a:ln cap="flat" cmpd="sng" w="9525">
            <a:solidFill>
              <a:srgbClr val="E19B7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0" name="Google Shape;240;p30"/>
          <p:cNvSpPr txBox="1"/>
          <p:nvPr/>
        </p:nvSpPr>
        <p:spPr>
          <a:xfrm>
            <a:off x="4036450" y="4668375"/>
            <a:ext cx="49050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>
                <a:solidFill>
                  <a:schemeClr val="lt1"/>
                </a:solidFill>
                <a:latin typeface="Raleway"/>
                <a:ea typeface="Raleway"/>
                <a:cs typeface="Raleway"/>
                <a:sym typeface="Raleway"/>
              </a:rPr>
              <a:t>door Jeroen Pernot, Nettobijdrage.nl op 2 november 2023</a:t>
            </a:r>
            <a:endParaRPr>
              <a:solidFill>
                <a:schemeClr val="lt1"/>
              </a:solidFill>
              <a:latin typeface="Raleway"/>
              <a:ea typeface="Raleway"/>
              <a:cs typeface="Raleway"/>
              <a:sym typeface="Raleway"/>
            </a:endParaRPr>
          </a:p>
        </p:txBody>
      </p:sp>
      <p:sp>
        <p:nvSpPr>
          <p:cNvPr id="241" name="Google Shape;241;p30"/>
          <p:cNvSpPr txBox="1"/>
          <p:nvPr/>
        </p:nvSpPr>
        <p:spPr>
          <a:xfrm>
            <a:off x="140625" y="4606875"/>
            <a:ext cx="2848500" cy="52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 sz="2200">
                <a:solidFill>
                  <a:schemeClr val="lt1"/>
                </a:solidFill>
                <a:latin typeface="Raleway"/>
                <a:ea typeface="Raleway"/>
                <a:cs typeface="Raleway"/>
                <a:sym typeface="Raleway"/>
              </a:rPr>
              <a:t>Bedrijfseconomisch</a:t>
            </a:r>
            <a:endParaRPr sz="2200">
              <a:solidFill>
                <a:schemeClr val="lt1"/>
              </a:solidFill>
              <a:latin typeface="Raleway"/>
              <a:ea typeface="Raleway"/>
              <a:cs typeface="Raleway"/>
              <a:sym typeface="Raleway"/>
            </a:endParaRPr>
          </a:p>
        </p:txBody>
      </p:sp>
      <p:cxnSp>
        <p:nvCxnSpPr>
          <p:cNvPr id="242" name="Google Shape;242;p30"/>
          <p:cNvCxnSpPr/>
          <p:nvPr/>
        </p:nvCxnSpPr>
        <p:spPr>
          <a:xfrm>
            <a:off x="766850" y="1332750"/>
            <a:ext cx="2444100" cy="0"/>
          </a:xfrm>
          <a:prstGeom prst="straightConnector1">
            <a:avLst/>
          </a:prstGeom>
          <a:noFill/>
          <a:ln cap="flat" cmpd="sng" w="38100">
            <a:solidFill>
              <a:srgbClr val="E19B7C"/>
            </a:solidFill>
            <a:prstDash val="solid"/>
            <a:round/>
            <a:headEnd len="med" w="med" type="none"/>
            <a:tailEnd len="med" w="med" type="none"/>
          </a:ln>
        </p:spPr>
      </p:cxnSp>
      <p:graphicFrame>
        <p:nvGraphicFramePr>
          <p:cNvPr id="243" name="Google Shape;243;p30"/>
          <p:cNvGraphicFramePr/>
          <p:nvPr/>
        </p:nvGraphicFramePr>
        <p:xfrm>
          <a:off x="766850" y="155385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{5FA2D537-9E83-4EFD-87B1-4D010CDD6829}</a:tableStyleId>
              </a:tblPr>
              <a:tblGrid>
                <a:gridCol w="2413000"/>
                <a:gridCol w="2413000"/>
                <a:gridCol w="2413000"/>
              </a:tblGrid>
              <a:tr h="3917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solidFill>
                          <a:srgbClr val="654A1D"/>
                        </a:solidFill>
                        <a:latin typeface="Raleway"/>
                        <a:ea typeface="Raleway"/>
                        <a:cs typeface="Raleway"/>
                        <a:sym typeface="Raleway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nl">
                          <a:solidFill>
                            <a:srgbClr val="654A1D"/>
                          </a:solidFill>
                          <a:latin typeface="Raleway"/>
                          <a:ea typeface="Raleway"/>
                          <a:cs typeface="Raleway"/>
                          <a:sym typeface="Raleway"/>
                        </a:rPr>
                        <a:t>Minimum 1 kind</a:t>
                      </a:r>
                      <a:endParaRPr b="1">
                        <a:solidFill>
                          <a:srgbClr val="654A1D"/>
                        </a:solidFill>
                        <a:latin typeface="Raleway"/>
                        <a:ea typeface="Raleway"/>
                        <a:cs typeface="Raleway"/>
                        <a:sym typeface="Raleway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nl">
                          <a:solidFill>
                            <a:srgbClr val="654A1D"/>
                          </a:solidFill>
                          <a:latin typeface="Raleway"/>
                          <a:ea typeface="Raleway"/>
                          <a:cs typeface="Raleway"/>
                          <a:sym typeface="Raleway"/>
                        </a:rPr>
                        <a:t>Maximum 2 kinderen</a:t>
                      </a:r>
                      <a:endParaRPr b="1">
                        <a:solidFill>
                          <a:srgbClr val="654A1D"/>
                        </a:solidFill>
                        <a:latin typeface="Raleway"/>
                        <a:ea typeface="Raleway"/>
                        <a:cs typeface="Raleway"/>
                        <a:sym typeface="Raleway"/>
                      </a:endParaRPr>
                    </a:p>
                  </a:txBody>
                  <a:tcPr marT="91425" marB="91425" marR="91425" marL="91425"/>
                </a:tc>
              </a:tr>
              <a:tr h="3917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l">
                          <a:solidFill>
                            <a:srgbClr val="654A1D"/>
                          </a:solidFill>
                          <a:latin typeface="Raleway"/>
                          <a:ea typeface="Raleway"/>
                          <a:cs typeface="Raleway"/>
                          <a:sym typeface="Raleway"/>
                        </a:rPr>
                        <a:t>Woning</a:t>
                      </a:r>
                      <a:endParaRPr>
                        <a:solidFill>
                          <a:srgbClr val="654A1D"/>
                        </a:solidFill>
                        <a:latin typeface="Raleway"/>
                        <a:ea typeface="Raleway"/>
                        <a:cs typeface="Raleway"/>
                        <a:sym typeface="Raleway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l">
                          <a:solidFill>
                            <a:srgbClr val="654A1D"/>
                          </a:solidFill>
                          <a:latin typeface="Raleway"/>
                          <a:ea typeface="Raleway"/>
                          <a:cs typeface="Raleway"/>
                          <a:sym typeface="Raleway"/>
                        </a:rPr>
                        <a:t>€ 250</a:t>
                      </a:r>
                      <a:endParaRPr>
                        <a:solidFill>
                          <a:srgbClr val="654A1D"/>
                        </a:solidFill>
                        <a:latin typeface="Raleway"/>
                        <a:ea typeface="Raleway"/>
                        <a:cs typeface="Raleway"/>
                        <a:sym typeface="Raleway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l">
                          <a:solidFill>
                            <a:srgbClr val="654A1D"/>
                          </a:solidFill>
                          <a:latin typeface="Raleway"/>
                          <a:ea typeface="Raleway"/>
                          <a:cs typeface="Raleway"/>
                          <a:sym typeface="Raleway"/>
                        </a:rPr>
                        <a:t>€ 2.000</a:t>
                      </a:r>
                      <a:endParaRPr>
                        <a:solidFill>
                          <a:srgbClr val="654A1D"/>
                        </a:solidFill>
                        <a:latin typeface="Raleway"/>
                        <a:ea typeface="Raleway"/>
                        <a:cs typeface="Raleway"/>
                        <a:sym typeface="Raleway"/>
                      </a:endParaRPr>
                    </a:p>
                  </a:txBody>
                  <a:tcPr marT="91425" marB="91425" marR="91425" marL="91425"/>
                </a:tc>
              </a:tr>
              <a:tr h="3917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l">
                          <a:solidFill>
                            <a:srgbClr val="654A1D"/>
                          </a:solidFill>
                          <a:latin typeface="Raleway"/>
                          <a:ea typeface="Raleway"/>
                          <a:cs typeface="Raleway"/>
                          <a:sym typeface="Raleway"/>
                        </a:rPr>
                        <a:t>Vervoer</a:t>
                      </a:r>
                      <a:endParaRPr>
                        <a:solidFill>
                          <a:srgbClr val="654A1D"/>
                        </a:solidFill>
                        <a:latin typeface="Raleway"/>
                        <a:ea typeface="Raleway"/>
                        <a:cs typeface="Raleway"/>
                        <a:sym typeface="Raleway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l">
                          <a:solidFill>
                            <a:srgbClr val="654A1D"/>
                          </a:solidFill>
                          <a:latin typeface="Raleway"/>
                          <a:ea typeface="Raleway"/>
                          <a:cs typeface="Raleway"/>
                          <a:sym typeface="Raleway"/>
                        </a:rPr>
                        <a:t>€ 0</a:t>
                      </a:r>
                      <a:endParaRPr>
                        <a:solidFill>
                          <a:srgbClr val="654A1D"/>
                        </a:solidFill>
                        <a:latin typeface="Raleway"/>
                        <a:ea typeface="Raleway"/>
                        <a:cs typeface="Raleway"/>
                        <a:sym typeface="Raleway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l">
                          <a:solidFill>
                            <a:srgbClr val="654A1D"/>
                          </a:solidFill>
                          <a:latin typeface="Raleway"/>
                          <a:ea typeface="Raleway"/>
                          <a:cs typeface="Raleway"/>
                          <a:sym typeface="Raleway"/>
                        </a:rPr>
                        <a:t>€ 1.500</a:t>
                      </a:r>
                      <a:endParaRPr>
                        <a:solidFill>
                          <a:srgbClr val="654A1D"/>
                        </a:solidFill>
                        <a:latin typeface="Raleway"/>
                        <a:ea typeface="Raleway"/>
                        <a:cs typeface="Raleway"/>
                        <a:sym typeface="Raleway"/>
                      </a:endParaRPr>
                    </a:p>
                  </a:txBody>
                  <a:tcPr marT="91425" marB="91425" marR="91425" marL="91425"/>
                </a:tc>
              </a:tr>
              <a:tr h="3917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l">
                          <a:solidFill>
                            <a:srgbClr val="654A1D"/>
                          </a:solidFill>
                          <a:latin typeface="Raleway"/>
                          <a:ea typeface="Raleway"/>
                          <a:cs typeface="Raleway"/>
                          <a:sym typeface="Raleway"/>
                        </a:rPr>
                        <a:t>Gas, water &amp; licht</a:t>
                      </a:r>
                      <a:endParaRPr>
                        <a:solidFill>
                          <a:srgbClr val="654A1D"/>
                        </a:solidFill>
                        <a:latin typeface="Raleway"/>
                        <a:ea typeface="Raleway"/>
                        <a:cs typeface="Raleway"/>
                        <a:sym typeface="Raleway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l">
                          <a:solidFill>
                            <a:srgbClr val="654A1D"/>
                          </a:solidFill>
                          <a:latin typeface="Raleway"/>
                          <a:ea typeface="Raleway"/>
                          <a:cs typeface="Raleway"/>
                          <a:sym typeface="Raleway"/>
                        </a:rPr>
                        <a:t>€ 50</a:t>
                      </a:r>
                      <a:endParaRPr>
                        <a:solidFill>
                          <a:srgbClr val="654A1D"/>
                        </a:solidFill>
                        <a:latin typeface="Raleway"/>
                        <a:ea typeface="Raleway"/>
                        <a:cs typeface="Raleway"/>
                        <a:sym typeface="Raleway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l">
                          <a:solidFill>
                            <a:srgbClr val="654A1D"/>
                          </a:solidFill>
                          <a:latin typeface="Raleway"/>
                          <a:ea typeface="Raleway"/>
                          <a:cs typeface="Raleway"/>
                          <a:sym typeface="Raleway"/>
                        </a:rPr>
                        <a:t>€ 800</a:t>
                      </a:r>
                      <a:endParaRPr>
                        <a:solidFill>
                          <a:srgbClr val="654A1D"/>
                        </a:solidFill>
                        <a:latin typeface="Raleway"/>
                        <a:ea typeface="Raleway"/>
                        <a:cs typeface="Raleway"/>
                        <a:sym typeface="Raleway"/>
                      </a:endParaRPr>
                    </a:p>
                  </a:txBody>
                  <a:tcPr marT="91425" marB="91425" marR="91425" marL="91425"/>
                </a:tc>
              </a:tr>
              <a:tr h="3917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l">
                          <a:solidFill>
                            <a:srgbClr val="654A1D"/>
                          </a:solidFill>
                          <a:latin typeface="Raleway"/>
                          <a:ea typeface="Raleway"/>
                          <a:cs typeface="Raleway"/>
                          <a:sym typeface="Raleway"/>
                        </a:rPr>
                        <a:t>Verzekeringen</a:t>
                      </a:r>
                      <a:endParaRPr>
                        <a:solidFill>
                          <a:srgbClr val="654A1D"/>
                        </a:solidFill>
                        <a:latin typeface="Raleway"/>
                        <a:ea typeface="Raleway"/>
                        <a:cs typeface="Raleway"/>
                        <a:sym typeface="Raleway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l">
                          <a:solidFill>
                            <a:srgbClr val="654A1D"/>
                          </a:solidFill>
                          <a:latin typeface="Raleway"/>
                          <a:ea typeface="Raleway"/>
                          <a:cs typeface="Raleway"/>
                          <a:sym typeface="Raleway"/>
                        </a:rPr>
                        <a:t>€ 110</a:t>
                      </a:r>
                      <a:endParaRPr>
                        <a:solidFill>
                          <a:srgbClr val="654A1D"/>
                        </a:solidFill>
                        <a:latin typeface="Raleway"/>
                        <a:ea typeface="Raleway"/>
                        <a:cs typeface="Raleway"/>
                        <a:sym typeface="Raleway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l">
                          <a:solidFill>
                            <a:srgbClr val="654A1D"/>
                          </a:solidFill>
                          <a:latin typeface="Raleway"/>
                          <a:ea typeface="Raleway"/>
                          <a:cs typeface="Raleway"/>
                          <a:sym typeface="Raleway"/>
                        </a:rPr>
                        <a:t>€ 600</a:t>
                      </a:r>
                      <a:endParaRPr>
                        <a:solidFill>
                          <a:srgbClr val="654A1D"/>
                        </a:solidFill>
                        <a:latin typeface="Raleway"/>
                        <a:ea typeface="Raleway"/>
                        <a:cs typeface="Raleway"/>
                        <a:sym typeface="Raleway"/>
                      </a:endParaRPr>
                    </a:p>
                  </a:txBody>
                  <a:tcPr marT="91425" marB="91425" marR="91425" marL="91425"/>
                </a:tc>
              </a:tr>
              <a:tr h="3917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l">
                          <a:solidFill>
                            <a:srgbClr val="654A1D"/>
                          </a:solidFill>
                          <a:latin typeface="Raleway"/>
                          <a:ea typeface="Raleway"/>
                          <a:cs typeface="Raleway"/>
                          <a:sym typeface="Raleway"/>
                        </a:rPr>
                        <a:t>Kinderopvang</a:t>
                      </a:r>
                      <a:endParaRPr>
                        <a:solidFill>
                          <a:srgbClr val="654A1D"/>
                        </a:solidFill>
                        <a:latin typeface="Raleway"/>
                        <a:ea typeface="Raleway"/>
                        <a:cs typeface="Raleway"/>
                        <a:sym typeface="Raleway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l">
                          <a:solidFill>
                            <a:srgbClr val="654A1D"/>
                          </a:solidFill>
                          <a:latin typeface="Raleway"/>
                          <a:ea typeface="Raleway"/>
                          <a:cs typeface="Raleway"/>
                          <a:sym typeface="Raleway"/>
                        </a:rPr>
                        <a:t>€ 45, </a:t>
                      </a:r>
                      <a:endParaRPr>
                        <a:solidFill>
                          <a:srgbClr val="654A1D"/>
                        </a:solidFill>
                        <a:latin typeface="Raleway"/>
                        <a:ea typeface="Raleway"/>
                        <a:cs typeface="Raleway"/>
                        <a:sym typeface="Raleway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l">
                          <a:solidFill>
                            <a:srgbClr val="654A1D"/>
                          </a:solidFill>
                          <a:latin typeface="Raleway"/>
                          <a:ea typeface="Raleway"/>
                          <a:cs typeface="Raleway"/>
                          <a:sym typeface="Raleway"/>
                        </a:rPr>
                        <a:t>€ 1.000</a:t>
                      </a:r>
                      <a:endParaRPr>
                        <a:solidFill>
                          <a:srgbClr val="654A1D"/>
                        </a:solidFill>
                        <a:latin typeface="Raleway"/>
                        <a:ea typeface="Raleway"/>
                        <a:cs typeface="Raleway"/>
                        <a:sym typeface="Raleway"/>
                      </a:endParaRPr>
                    </a:p>
                  </a:txBody>
                  <a:tcPr marT="91425" marB="91425" marR="91425" marL="91425"/>
                </a:tc>
              </a:tr>
            </a:tbl>
          </a:graphicData>
        </a:graphic>
      </p:graphicFrame>
      <p:sp>
        <p:nvSpPr>
          <p:cNvPr id="244" name="Google Shape;244;p30"/>
          <p:cNvSpPr txBox="1"/>
          <p:nvPr/>
        </p:nvSpPr>
        <p:spPr>
          <a:xfrm>
            <a:off x="647200" y="3945075"/>
            <a:ext cx="7740900" cy="354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nl" sz="1100">
                <a:solidFill>
                  <a:srgbClr val="654A1D"/>
                </a:solidFill>
                <a:latin typeface="Raleway"/>
                <a:ea typeface="Raleway"/>
                <a:cs typeface="Raleway"/>
                <a:sym typeface="Raleway"/>
              </a:rPr>
              <a:t>Kinderopvang is op basis van een gemiddelde. afname</a:t>
            </a:r>
            <a:r>
              <a:rPr lang="nl" sz="1100">
                <a:solidFill>
                  <a:srgbClr val="654A1D"/>
                </a:solidFill>
                <a:latin typeface="Raleway"/>
                <a:ea typeface="Raleway"/>
                <a:cs typeface="Raleway"/>
                <a:sym typeface="Raleway"/>
              </a:rPr>
              <a:t> van 2 dagen tegen het </a:t>
            </a:r>
            <a:r>
              <a:rPr lang="nl" sz="1100" u="sng">
                <a:solidFill>
                  <a:srgbClr val="E19B7C"/>
                </a:solidFill>
                <a:latin typeface="Raleway"/>
                <a:ea typeface="Raleway"/>
                <a:cs typeface="Raleway"/>
                <a:sym typeface="Raleway"/>
                <a:hlinkClick r:id="rId3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gemiddeld uurtarief</a:t>
            </a:r>
            <a:endParaRPr sz="110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48" name="Shape 2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9" name="Google Shape;249;p31"/>
          <p:cNvSpPr/>
          <p:nvPr/>
        </p:nvSpPr>
        <p:spPr>
          <a:xfrm>
            <a:off x="0" y="4530375"/>
            <a:ext cx="9144000" cy="676200"/>
          </a:xfrm>
          <a:prstGeom prst="rect">
            <a:avLst/>
          </a:prstGeom>
          <a:solidFill>
            <a:srgbClr val="E19B7C"/>
          </a:solidFill>
          <a:ln cap="flat" cmpd="sng" w="9525">
            <a:solidFill>
              <a:srgbClr val="E19B7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0" name="Google Shape;250;p31"/>
          <p:cNvSpPr txBox="1"/>
          <p:nvPr/>
        </p:nvSpPr>
        <p:spPr>
          <a:xfrm>
            <a:off x="4036450" y="4668375"/>
            <a:ext cx="49050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>
                <a:solidFill>
                  <a:schemeClr val="lt1"/>
                </a:solidFill>
                <a:latin typeface="Raleway"/>
                <a:ea typeface="Raleway"/>
                <a:cs typeface="Raleway"/>
                <a:sym typeface="Raleway"/>
              </a:rPr>
              <a:t>door Jeroen Pernot, Nettobijdrage.nl op 2 november 2023</a:t>
            </a:r>
            <a:endParaRPr>
              <a:solidFill>
                <a:schemeClr val="lt1"/>
              </a:solidFill>
              <a:latin typeface="Raleway"/>
              <a:ea typeface="Raleway"/>
              <a:cs typeface="Raleway"/>
              <a:sym typeface="Raleway"/>
            </a:endParaRPr>
          </a:p>
        </p:txBody>
      </p:sp>
      <p:sp>
        <p:nvSpPr>
          <p:cNvPr id="251" name="Google Shape;251;p31"/>
          <p:cNvSpPr txBox="1"/>
          <p:nvPr/>
        </p:nvSpPr>
        <p:spPr>
          <a:xfrm>
            <a:off x="140625" y="4606875"/>
            <a:ext cx="2771700" cy="52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 sz="2200">
                <a:solidFill>
                  <a:schemeClr val="lt1"/>
                </a:solidFill>
                <a:latin typeface="Raleway"/>
                <a:ea typeface="Raleway"/>
                <a:cs typeface="Raleway"/>
                <a:sym typeface="Raleway"/>
              </a:rPr>
              <a:t>Bedrijfseconomisch</a:t>
            </a:r>
            <a:endParaRPr sz="2200">
              <a:solidFill>
                <a:schemeClr val="lt1"/>
              </a:solidFill>
              <a:latin typeface="Raleway"/>
              <a:ea typeface="Raleway"/>
              <a:cs typeface="Raleway"/>
              <a:sym typeface="Raleway"/>
            </a:endParaRPr>
          </a:p>
        </p:txBody>
      </p:sp>
      <p:sp>
        <p:nvSpPr>
          <p:cNvPr id="252" name="Google Shape;252;p31"/>
          <p:cNvSpPr txBox="1"/>
          <p:nvPr/>
        </p:nvSpPr>
        <p:spPr>
          <a:xfrm>
            <a:off x="726750" y="655650"/>
            <a:ext cx="7550400" cy="677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nl" sz="3200">
                <a:solidFill>
                  <a:srgbClr val="654A1D"/>
                </a:solidFill>
                <a:latin typeface="Raleway"/>
                <a:ea typeface="Raleway"/>
                <a:cs typeface="Raleway"/>
                <a:sym typeface="Raleway"/>
              </a:rPr>
              <a:t>Management module</a:t>
            </a:r>
            <a:endParaRPr sz="3200">
              <a:solidFill>
                <a:srgbClr val="654A1D"/>
              </a:solidFill>
              <a:latin typeface="Raleway"/>
              <a:ea typeface="Raleway"/>
              <a:cs typeface="Raleway"/>
              <a:sym typeface="Raleway"/>
            </a:endParaRPr>
          </a:p>
        </p:txBody>
      </p:sp>
      <p:cxnSp>
        <p:nvCxnSpPr>
          <p:cNvPr id="253" name="Google Shape;253;p31"/>
          <p:cNvCxnSpPr/>
          <p:nvPr/>
        </p:nvCxnSpPr>
        <p:spPr>
          <a:xfrm>
            <a:off x="809450" y="1371400"/>
            <a:ext cx="2444100" cy="0"/>
          </a:xfrm>
          <a:prstGeom prst="straightConnector1">
            <a:avLst/>
          </a:prstGeom>
          <a:noFill/>
          <a:ln cap="flat" cmpd="sng" w="38100">
            <a:solidFill>
              <a:srgbClr val="E19B7C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254" name="Google Shape;254;p31"/>
          <p:cNvSpPr txBox="1"/>
          <p:nvPr/>
        </p:nvSpPr>
        <p:spPr>
          <a:xfrm>
            <a:off x="675650" y="1760925"/>
            <a:ext cx="6543300" cy="1539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-368300" lvl="0" marL="457200" rtl="0" algn="l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Clr>
                <a:srgbClr val="654A1D"/>
              </a:buClr>
              <a:buSzPts val="2200"/>
              <a:buChar char="-"/>
            </a:pPr>
            <a:r>
              <a:rPr lang="nl" sz="2200">
                <a:solidFill>
                  <a:srgbClr val="654A1D"/>
                </a:solidFill>
                <a:latin typeface="Raleway"/>
                <a:ea typeface="Raleway"/>
                <a:cs typeface="Raleway"/>
                <a:sym typeface="Raleway"/>
              </a:rPr>
              <a:t>Zie binnen 1 minuut de netto resultaten van alle </a:t>
            </a:r>
            <a:r>
              <a:rPr lang="nl" sz="2200">
                <a:solidFill>
                  <a:srgbClr val="654A1D"/>
                </a:solidFill>
                <a:latin typeface="Raleway"/>
                <a:ea typeface="Raleway"/>
                <a:cs typeface="Raleway"/>
                <a:sym typeface="Raleway"/>
              </a:rPr>
              <a:t>inkomensklassen</a:t>
            </a:r>
            <a:r>
              <a:rPr lang="nl" sz="2200">
                <a:solidFill>
                  <a:srgbClr val="654A1D"/>
                </a:solidFill>
                <a:latin typeface="Raleway"/>
                <a:ea typeface="Raleway"/>
                <a:cs typeface="Raleway"/>
                <a:sym typeface="Raleway"/>
              </a:rPr>
              <a:t> met jouw (fictieve) prijsstelling</a:t>
            </a:r>
            <a:endParaRPr sz="2200"/>
          </a:p>
        </p:txBody>
      </p:sp>
      <p:sp>
        <p:nvSpPr>
          <p:cNvPr id="255" name="Google Shape;255;p31"/>
          <p:cNvSpPr txBox="1"/>
          <p:nvPr/>
        </p:nvSpPr>
        <p:spPr>
          <a:xfrm>
            <a:off x="650550" y="3427525"/>
            <a:ext cx="6543300" cy="52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-368300" lvl="0" marL="457200" rtl="0" algn="l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Clr>
                <a:srgbClr val="654A1D"/>
              </a:buClr>
              <a:buSzPts val="2200"/>
              <a:buChar char="-"/>
            </a:pPr>
            <a:r>
              <a:rPr lang="nl" sz="2200">
                <a:solidFill>
                  <a:srgbClr val="654A1D"/>
                </a:solidFill>
                <a:latin typeface="Raleway"/>
                <a:ea typeface="Raleway"/>
                <a:cs typeface="Raleway"/>
                <a:sym typeface="Raleway"/>
              </a:rPr>
              <a:t>Gratis </a:t>
            </a:r>
            <a:r>
              <a:rPr lang="nl" sz="2200" u="sng">
                <a:solidFill>
                  <a:srgbClr val="E19B7C"/>
                </a:solidFill>
                <a:latin typeface="Raleway"/>
                <a:ea typeface="Raleway"/>
                <a:cs typeface="Raleway"/>
                <a:sym typeface="Raleway"/>
                <a:hlinkClick r:id="rId3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registr</a:t>
            </a:r>
            <a:r>
              <a:rPr lang="nl" sz="2200" u="sng">
                <a:solidFill>
                  <a:srgbClr val="E19B7C"/>
                </a:solidFill>
                <a:hlinkClick r:id="rId4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atie</a:t>
            </a:r>
            <a:endParaRPr sz="2200">
              <a:solidFill>
                <a:srgbClr val="E19B7C"/>
              </a:solidFill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4"/>
          <p:cNvSpPr txBox="1"/>
          <p:nvPr/>
        </p:nvSpPr>
        <p:spPr>
          <a:xfrm>
            <a:off x="3023075" y="962275"/>
            <a:ext cx="49050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8" name="Google Shape;68;p14"/>
          <p:cNvSpPr txBox="1"/>
          <p:nvPr/>
        </p:nvSpPr>
        <p:spPr>
          <a:xfrm>
            <a:off x="4036450" y="4668375"/>
            <a:ext cx="49050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>
                <a:solidFill>
                  <a:schemeClr val="lt1"/>
                </a:solidFill>
                <a:latin typeface="Raleway"/>
                <a:ea typeface="Raleway"/>
                <a:cs typeface="Raleway"/>
                <a:sym typeface="Raleway"/>
              </a:rPr>
              <a:t>door Jeroen Pernot, Nettobijdrage.nl op 2 november 2023</a:t>
            </a:r>
            <a:endParaRPr>
              <a:solidFill>
                <a:schemeClr val="lt1"/>
              </a:solidFill>
              <a:latin typeface="Raleway"/>
              <a:ea typeface="Raleway"/>
              <a:cs typeface="Raleway"/>
              <a:sym typeface="Raleway"/>
            </a:endParaRPr>
          </a:p>
        </p:txBody>
      </p:sp>
      <p:sp>
        <p:nvSpPr>
          <p:cNvPr id="69" name="Google Shape;69;p14"/>
          <p:cNvSpPr/>
          <p:nvPr/>
        </p:nvSpPr>
        <p:spPr>
          <a:xfrm>
            <a:off x="0" y="4530375"/>
            <a:ext cx="9144000" cy="676200"/>
          </a:xfrm>
          <a:prstGeom prst="rect">
            <a:avLst/>
          </a:prstGeom>
          <a:solidFill>
            <a:srgbClr val="E19B7C"/>
          </a:solidFill>
          <a:ln cap="flat" cmpd="sng" w="9525">
            <a:solidFill>
              <a:srgbClr val="E19B7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0" name="Google Shape;70;p14"/>
          <p:cNvSpPr txBox="1"/>
          <p:nvPr/>
        </p:nvSpPr>
        <p:spPr>
          <a:xfrm>
            <a:off x="4036450" y="4668375"/>
            <a:ext cx="49050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>
                <a:solidFill>
                  <a:schemeClr val="lt1"/>
                </a:solidFill>
                <a:latin typeface="Raleway"/>
                <a:ea typeface="Raleway"/>
                <a:cs typeface="Raleway"/>
                <a:sym typeface="Raleway"/>
              </a:rPr>
              <a:t>door Jeroen Pernot, Nettobijdrage.nl op 2 november 2023</a:t>
            </a:r>
            <a:endParaRPr>
              <a:solidFill>
                <a:schemeClr val="lt1"/>
              </a:solidFill>
              <a:latin typeface="Raleway"/>
              <a:ea typeface="Raleway"/>
              <a:cs typeface="Raleway"/>
              <a:sym typeface="Raleway"/>
            </a:endParaRPr>
          </a:p>
        </p:txBody>
      </p:sp>
      <p:sp>
        <p:nvSpPr>
          <p:cNvPr id="71" name="Google Shape;71;p14"/>
          <p:cNvSpPr txBox="1"/>
          <p:nvPr/>
        </p:nvSpPr>
        <p:spPr>
          <a:xfrm>
            <a:off x="726750" y="655650"/>
            <a:ext cx="6885600" cy="677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 sz="3200">
                <a:solidFill>
                  <a:srgbClr val="654A1D"/>
                </a:solidFill>
                <a:latin typeface="Raleway"/>
                <a:ea typeface="Raleway"/>
                <a:cs typeface="Raleway"/>
                <a:sym typeface="Raleway"/>
              </a:rPr>
              <a:t>Waarom zijn we hier?</a:t>
            </a:r>
            <a:endParaRPr sz="3200">
              <a:solidFill>
                <a:srgbClr val="654A1D"/>
              </a:solidFill>
              <a:latin typeface="Raleway"/>
              <a:ea typeface="Raleway"/>
              <a:cs typeface="Raleway"/>
              <a:sym typeface="Raleway"/>
            </a:endParaRPr>
          </a:p>
        </p:txBody>
      </p:sp>
      <p:cxnSp>
        <p:nvCxnSpPr>
          <p:cNvPr id="72" name="Google Shape;72;p14"/>
          <p:cNvCxnSpPr/>
          <p:nvPr/>
        </p:nvCxnSpPr>
        <p:spPr>
          <a:xfrm>
            <a:off x="817950" y="1332750"/>
            <a:ext cx="2444100" cy="0"/>
          </a:xfrm>
          <a:prstGeom prst="straightConnector1">
            <a:avLst/>
          </a:prstGeom>
          <a:noFill/>
          <a:ln cap="flat" cmpd="sng" w="38100">
            <a:solidFill>
              <a:srgbClr val="E19B7C"/>
            </a:solidFill>
            <a:prstDash val="solid"/>
            <a:round/>
            <a:headEnd len="med" w="med" type="none"/>
            <a:tailEnd len="med" w="med" type="none"/>
          </a:ln>
        </p:spPr>
      </p:cxnSp>
      <p:pic>
        <p:nvPicPr>
          <p:cNvPr id="73" name="Google Shape;73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17950" y="1500013"/>
            <a:ext cx="4630117" cy="28631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59" name="Shape 2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" name="Google Shape;260;p32"/>
          <p:cNvSpPr txBox="1"/>
          <p:nvPr/>
        </p:nvSpPr>
        <p:spPr>
          <a:xfrm>
            <a:off x="726750" y="655650"/>
            <a:ext cx="7550400" cy="2154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nl" sz="3200">
                <a:solidFill>
                  <a:srgbClr val="654A1D"/>
                </a:solidFill>
                <a:latin typeface="Raleway"/>
                <a:ea typeface="Raleway"/>
                <a:cs typeface="Raleway"/>
                <a:sym typeface="Raleway"/>
              </a:rPr>
              <a:t>Wat gebeurd er met de netto prijzen als ik nu nog de bruto prijzen </a:t>
            </a:r>
            <a:r>
              <a:rPr b="1" lang="nl" sz="3200">
                <a:solidFill>
                  <a:srgbClr val="654A1D"/>
                </a:solidFill>
                <a:latin typeface="Raleway"/>
                <a:ea typeface="Raleway"/>
                <a:cs typeface="Raleway"/>
                <a:sym typeface="Raleway"/>
              </a:rPr>
              <a:t>extra verhoog</a:t>
            </a:r>
            <a:r>
              <a:rPr lang="nl" sz="3200">
                <a:solidFill>
                  <a:srgbClr val="654A1D"/>
                </a:solidFill>
                <a:latin typeface="Raleway"/>
                <a:ea typeface="Raleway"/>
                <a:cs typeface="Raleway"/>
                <a:sym typeface="Raleway"/>
              </a:rPr>
              <a:t>?</a:t>
            </a:r>
            <a:endParaRPr sz="3200">
              <a:solidFill>
                <a:srgbClr val="654A1D"/>
              </a:solidFill>
              <a:latin typeface="Raleway"/>
              <a:ea typeface="Raleway"/>
              <a:cs typeface="Raleway"/>
              <a:sym typeface="Raleway"/>
            </a:endParaRPr>
          </a:p>
        </p:txBody>
      </p:sp>
      <p:sp>
        <p:nvSpPr>
          <p:cNvPr id="261" name="Google Shape;261;p32"/>
          <p:cNvSpPr/>
          <p:nvPr/>
        </p:nvSpPr>
        <p:spPr>
          <a:xfrm>
            <a:off x="0" y="4530375"/>
            <a:ext cx="9144000" cy="676200"/>
          </a:xfrm>
          <a:prstGeom prst="rect">
            <a:avLst/>
          </a:prstGeom>
          <a:solidFill>
            <a:srgbClr val="E19B7C"/>
          </a:solidFill>
          <a:ln cap="flat" cmpd="sng" w="9525">
            <a:solidFill>
              <a:srgbClr val="E19B7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2" name="Google Shape;262;p32"/>
          <p:cNvSpPr txBox="1"/>
          <p:nvPr/>
        </p:nvSpPr>
        <p:spPr>
          <a:xfrm>
            <a:off x="4036450" y="4668375"/>
            <a:ext cx="49050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>
                <a:solidFill>
                  <a:schemeClr val="lt1"/>
                </a:solidFill>
                <a:latin typeface="Raleway"/>
                <a:ea typeface="Raleway"/>
                <a:cs typeface="Raleway"/>
                <a:sym typeface="Raleway"/>
              </a:rPr>
              <a:t>door Jeroen Pernot, Nettobijdrage.nl op 2 november 2023</a:t>
            </a:r>
            <a:endParaRPr>
              <a:solidFill>
                <a:schemeClr val="lt1"/>
              </a:solidFill>
              <a:latin typeface="Raleway"/>
              <a:ea typeface="Raleway"/>
              <a:cs typeface="Raleway"/>
              <a:sym typeface="Raleway"/>
            </a:endParaRPr>
          </a:p>
        </p:txBody>
      </p:sp>
      <p:sp>
        <p:nvSpPr>
          <p:cNvPr id="263" name="Google Shape;263;p32"/>
          <p:cNvSpPr txBox="1"/>
          <p:nvPr/>
        </p:nvSpPr>
        <p:spPr>
          <a:xfrm>
            <a:off x="140625" y="4606875"/>
            <a:ext cx="2933700" cy="52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 sz="2200">
                <a:solidFill>
                  <a:schemeClr val="lt1"/>
                </a:solidFill>
                <a:latin typeface="Raleway"/>
                <a:ea typeface="Raleway"/>
                <a:cs typeface="Raleway"/>
                <a:sym typeface="Raleway"/>
              </a:rPr>
              <a:t>Bedrijfseconomisch</a:t>
            </a:r>
            <a:endParaRPr sz="2200">
              <a:solidFill>
                <a:schemeClr val="lt1"/>
              </a:solidFill>
              <a:latin typeface="Raleway"/>
              <a:ea typeface="Raleway"/>
              <a:cs typeface="Raleway"/>
              <a:sym typeface="Raleway"/>
            </a:endParaRPr>
          </a:p>
        </p:txBody>
      </p:sp>
      <p:cxnSp>
        <p:nvCxnSpPr>
          <p:cNvPr id="264" name="Google Shape;264;p32"/>
          <p:cNvCxnSpPr/>
          <p:nvPr/>
        </p:nvCxnSpPr>
        <p:spPr>
          <a:xfrm>
            <a:off x="817950" y="2810550"/>
            <a:ext cx="2444100" cy="0"/>
          </a:xfrm>
          <a:prstGeom prst="straightConnector1">
            <a:avLst/>
          </a:prstGeom>
          <a:noFill/>
          <a:ln cap="flat" cmpd="sng" w="38100">
            <a:solidFill>
              <a:srgbClr val="E19B7C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265" name="Google Shape;265;p32"/>
          <p:cNvSpPr txBox="1"/>
          <p:nvPr/>
        </p:nvSpPr>
        <p:spPr>
          <a:xfrm>
            <a:off x="817950" y="3206900"/>
            <a:ext cx="7731900" cy="52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-368300" lvl="0" marL="457200" rtl="0" algn="l">
              <a:spcBef>
                <a:spcPts val="0"/>
              </a:spcBef>
              <a:spcAft>
                <a:spcPts val="0"/>
              </a:spcAft>
              <a:buClr>
                <a:srgbClr val="654A1D"/>
              </a:buClr>
              <a:buSzPts val="2200"/>
              <a:buFont typeface="Raleway"/>
              <a:buChar char="-"/>
            </a:pPr>
            <a:r>
              <a:rPr lang="nl" sz="2200">
                <a:solidFill>
                  <a:srgbClr val="654A1D"/>
                </a:solidFill>
                <a:latin typeface="Raleway"/>
                <a:ea typeface="Raleway"/>
                <a:cs typeface="Raleway"/>
                <a:sym typeface="Raleway"/>
              </a:rPr>
              <a:t>is afhankelijk per organisatie, zie </a:t>
            </a:r>
            <a:r>
              <a:rPr lang="nl" sz="2200" u="sng">
                <a:solidFill>
                  <a:srgbClr val="E19B7C"/>
                </a:solidFill>
                <a:latin typeface="Raleway"/>
                <a:ea typeface="Raleway"/>
                <a:cs typeface="Raleway"/>
                <a:sym typeface="Raleway"/>
                <a:hlinkClick r:id="rId3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managementmodule</a:t>
            </a:r>
            <a:endParaRPr sz="2200">
              <a:solidFill>
                <a:srgbClr val="E19B7C"/>
              </a:solidFill>
              <a:latin typeface="Raleway"/>
              <a:ea typeface="Raleway"/>
              <a:cs typeface="Raleway"/>
              <a:sym typeface="Raleway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69" name="Shape 2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0" name="Google Shape;270;p33"/>
          <p:cNvSpPr txBox="1"/>
          <p:nvPr/>
        </p:nvSpPr>
        <p:spPr>
          <a:xfrm>
            <a:off x="726750" y="655650"/>
            <a:ext cx="7550400" cy="1416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nl" sz="3200">
                <a:solidFill>
                  <a:srgbClr val="654A1D"/>
                </a:solidFill>
                <a:latin typeface="Raleway"/>
                <a:ea typeface="Raleway"/>
                <a:cs typeface="Raleway"/>
                <a:sym typeface="Raleway"/>
              </a:rPr>
              <a:t>Met hoeveel </a:t>
            </a:r>
            <a:r>
              <a:rPr b="1" lang="nl" sz="3200">
                <a:solidFill>
                  <a:srgbClr val="654A1D"/>
                </a:solidFill>
                <a:latin typeface="Raleway"/>
                <a:ea typeface="Raleway"/>
                <a:cs typeface="Raleway"/>
                <a:sym typeface="Raleway"/>
              </a:rPr>
              <a:t>procent</a:t>
            </a:r>
            <a:r>
              <a:rPr lang="nl" sz="3200">
                <a:solidFill>
                  <a:srgbClr val="654A1D"/>
                </a:solidFill>
                <a:latin typeface="Raleway"/>
                <a:ea typeface="Raleway"/>
                <a:cs typeface="Raleway"/>
                <a:sym typeface="Raleway"/>
              </a:rPr>
              <a:t> kan ik mijn tarieven verhogen?</a:t>
            </a:r>
            <a:endParaRPr sz="3200">
              <a:solidFill>
                <a:srgbClr val="654A1D"/>
              </a:solidFill>
              <a:latin typeface="Raleway"/>
              <a:ea typeface="Raleway"/>
              <a:cs typeface="Raleway"/>
              <a:sym typeface="Raleway"/>
            </a:endParaRPr>
          </a:p>
        </p:txBody>
      </p:sp>
      <p:sp>
        <p:nvSpPr>
          <p:cNvPr id="271" name="Google Shape;271;p33"/>
          <p:cNvSpPr/>
          <p:nvPr/>
        </p:nvSpPr>
        <p:spPr>
          <a:xfrm>
            <a:off x="0" y="4530375"/>
            <a:ext cx="9144000" cy="676200"/>
          </a:xfrm>
          <a:prstGeom prst="rect">
            <a:avLst/>
          </a:prstGeom>
          <a:solidFill>
            <a:srgbClr val="E19B7C"/>
          </a:solidFill>
          <a:ln cap="flat" cmpd="sng" w="9525">
            <a:solidFill>
              <a:srgbClr val="E19B7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2" name="Google Shape;272;p33"/>
          <p:cNvSpPr txBox="1"/>
          <p:nvPr/>
        </p:nvSpPr>
        <p:spPr>
          <a:xfrm>
            <a:off x="4036450" y="4668375"/>
            <a:ext cx="49050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>
                <a:solidFill>
                  <a:schemeClr val="lt1"/>
                </a:solidFill>
                <a:latin typeface="Raleway"/>
                <a:ea typeface="Raleway"/>
                <a:cs typeface="Raleway"/>
                <a:sym typeface="Raleway"/>
              </a:rPr>
              <a:t>door Jeroen Pernot, Nettobijdrage.nl op 2 november 2023</a:t>
            </a:r>
            <a:endParaRPr>
              <a:solidFill>
                <a:schemeClr val="lt1"/>
              </a:solidFill>
              <a:latin typeface="Raleway"/>
              <a:ea typeface="Raleway"/>
              <a:cs typeface="Raleway"/>
              <a:sym typeface="Raleway"/>
            </a:endParaRPr>
          </a:p>
        </p:txBody>
      </p:sp>
      <p:sp>
        <p:nvSpPr>
          <p:cNvPr id="273" name="Google Shape;273;p33"/>
          <p:cNvSpPr txBox="1"/>
          <p:nvPr/>
        </p:nvSpPr>
        <p:spPr>
          <a:xfrm>
            <a:off x="140625" y="4606875"/>
            <a:ext cx="2933700" cy="52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 sz="2200">
                <a:solidFill>
                  <a:schemeClr val="lt1"/>
                </a:solidFill>
                <a:latin typeface="Raleway"/>
                <a:ea typeface="Raleway"/>
                <a:cs typeface="Raleway"/>
                <a:sym typeface="Raleway"/>
              </a:rPr>
              <a:t>Bedrijfseconomisch</a:t>
            </a:r>
            <a:endParaRPr sz="2200">
              <a:solidFill>
                <a:schemeClr val="lt1"/>
              </a:solidFill>
              <a:latin typeface="Raleway"/>
              <a:ea typeface="Raleway"/>
              <a:cs typeface="Raleway"/>
              <a:sym typeface="Raleway"/>
            </a:endParaRPr>
          </a:p>
        </p:txBody>
      </p:sp>
      <p:cxnSp>
        <p:nvCxnSpPr>
          <p:cNvPr id="274" name="Google Shape;274;p33"/>
          <p:cNvCxnSpPr/>
          <p:nvPr/>
        </p:nvCxnSpPr>
        <p:spPr>
          <a:xfrm>
            <a:off x="817950" y="2188900"/>
            <a:ext cx="2444100" cy="0"/>
          </a:xfrm>
          <a:prstGeom prst="straightConnector1">
            <a:avLst/>
          </a:prstGeom>
          <a:noFill/>
          <a:ln cap="flat" cmpd="sng" w="38100">
            <a:solidFill>
              <a:srgbClr val="E19B7C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275" name="Google Shape;275;p33"/>
          <p:cNvSpPr txBox="1"/>
          <p:nvPr/>
        </p:nvSpPr>
        <p:spPr>
          <a:xfrm>
            <a:off x="817950" y="2874800"/>
            <a:ext cx="7731900" cy="52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-368300" lvl="0" marL="457200" rtl="0" algn="l">
              <a:spcBef>
                <a:spcPts val="0"/>
              </a:spcBef>
              <a:spcAft>
                <a:spcPts val="0"/>
              </a:spcAft>
              <a:buClr>
                <a:srgbClr val="654A1D"/>
              </a:buClr>
              <a:buSzPts val="2200"/>
              <a:buFont typeface="Raleway"/>
              <a:buChar char="-"/>
            </a:pPr>
            <a:r>
              <a:rPr lang="nl" sz="2200">
                <a:solidFill>
                  <a:srgbClr val="654A1D"/>
                </a:solidFill>
                <a:latin typeface="Raleway"/>
                <a:ea typeface="Raleway"/>
                <a:cs typeface="Raleway"/>
                <a:sym typeface="Raleway"/>
              </a:rPr>
              <a:t>Is afhankelijk van je tarieven van 2021</a:t>
            </a:r>
            <a:endParaRPr sz="2200">
              <a:solidFill>
                <a:srgbClr val="E19B7C"/>
              </a:solidFill>
              <a:latin typeface="Raleway"/>
              <a:ea typeface="Raleway"/>
              <a:cs typeface="Raleway"/>
              <a:sym typeface="Raleway"/>
            </a:endParaRPr>
          </a:p>
        </p:txBody>
      </p:sp>
      <p:sp>
        <p:nvSpPr>
          <p:cNvPr id="276" name="Google Shape;276;p33"/>
          <p:cNvSpPr txBox="1"/>
          <p:nvPr/>
        </p:nvSpPr>
        <p:spPr>
          <a:xfrm>
            <a:off x="851575" y="3398000"/>
            <a:ext cx="7731900" cy="52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-368300" lvl="0" marL="457200" rtl="0" algn="l">
              <a:spcBef>
                <a:spcPts val="0"/>
              </a:spcBef>
              <a:spcAft>
                <a:spcPts val="0"/>
              </a:spcAft>
              <a:buClr>
                <a:srgbClr val="654A1D"/>
              </a:buClr>
              <a:buSzPts val="2200"/>
              <a:buFont typeface="Raleway"/>
              <a:buChar char="-"/>
            </a:pPr>
            <a:r>
              <a:rPr lang="nl" sz="2200">
                <a:solidFill>
                  <a:srgbClr val="654A1D"/>
                </a:solidFill>
                <a:latin typeface="Raleway"/>
                <a:ea typeface="Raleway"/>
                <a:cs typeface="Raleway"/>
                <a:sym typeface="Raleway"/>
              </a:rPr>
              <a:t>Zie </a:t>
            </a:r>
            <a:r>
              <a:rPr lang="nl" sz="2200" u="sng">
                <a:solidFill>
                  <a:srgbClr val="E19B7C"/>
                </a:solidFill>
                <a:latin typeface="Raleway"/>
                <a:ea typeface="Raleway"/>
                <a:cs typeface="Raleway"/>
                <a:sym typeface="Raleway"/>
                <a:hlinkClick r:id="rId3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managementmodule</a:t>
            </a:r>
            <a:endParaRPr sz="2200">
              <a:solidFill>
                <a:srgbClr val="E19B7C"/>
              </a:solidFill>
              <a:latin typeface="Raleway"/>
              <a:ea typeface="Raleway"/>
              <a:cs typeface="Raleway"/>
              <a:sym typeface="Raleway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80" name="Shape 2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1" name="Google Shape;281;p34"/>
          <p:cNvSpPr txBox="1"/>
          <p:nvPr/>
        </p:nvSpPr>
        <p:spPr>
          <a:xfrm>
            <a:off x="726750" y="655650"/>
            <a:ext cx="7550400" cy="2154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i="1" lang="nl" sz="3200">
                <a:solidFill>
                  <a:srgbClr val="654A1D"/>
                </a:solidFill>
                <a:latin typeface="Raleway"/>
                <a:ea typeface="Raleway"/>
                <a:cs typeface="Raleway"/>
                <a:sym typeface="Raleway"/>
              </a:rPr>
              <a:t>Ik heb mijn </a:t>
            </a:r>
            <a:r>
              <a:rPr b="1" i="1" lang="nl" sz="3200">
                <a:solidFill>
                  <a:srgbClr val="654A1D"/>
                </a:solidFill>
                <a:latin typeface="Raleway"/>
                <a:ea typeface="Raleway"/>
                <a:cs typeface="Raleway"/>
                <a:sym typeface="Raleway"/>
              </a:rPr>
              <a:t>prijzen al gecommuniceerd</a:t>
            </a:r>
            <a:r>
              <a:rPr i="1" lang="nl" sz="3200">
                <a:solidFill>
                  <a:srgbClr val="654A1D"/>
                </a:solidFill>
                <a:latin typeface="Raleway"/>
                <a:ea typeface="Raleway"/>
                <a:cs typeface="Raleway"/>
                <a:sym typeface="Raleway"/>
              </a:rPr>
              <a:t>. Kan ik ze nog extra verhogen? Hoe doe ik dat dan?</a:t>
            </a:r>
            <a:endParaRPr sz="3200">
              <a:solidFill>
                <a:srgbClr val="654A1D"/>
              </a:solidFill>
              <a:latin typeface="Raleway"/>
              <a:ea typeface="Raleway"/>
              <a:cs typeface="Raleway"/>
              <a:sym typeface="Raleway"/>
            </a:endParaRPr>
          </a:p>
        </p:txBody>
      </p:sp>
      <p:sp>
        <p:nvSpPr>
          <p:cNvPr id="282" name="Google Shape;282;p34"/>
          <p:cNvSpPr/>
          <p:nvPr/>
        </p:nvSpPr>
        <p:spPr>
          <a:xfrm>
            <a:off x="0" y="4530375"/>
            <a:ext cx="9144000" cy="676200"/>
          </a:xfrm>
          <a:prstGeom prst="rect">
            <a:avLst/>
          </a:prstGeom>
          <a:solidFill>
            <a:srgbClr val="E19B7C"/>
          </a:solidFill>
          <a:ln cap="flat" cmpd="sng" w="9525">
            <a:solidFill>
              <a:srgbClr val="E19B7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3" name="Google Shape;283;p34"/>
          <p:cNvSpPr txBox="1"/>
          <p:nvPr/>
        </p:nvSpPr>
        <p:spPr>
          <a:xfrm>
            <a:off x="4036450" y="4668375"/>
            <a:ext cx="49050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>
                <a:solidFill>
                  <a:schemeClr val="lt1"/>
                </a:solidFill>
                <a:latin typeface="Raleway"/>
                <a:ea typeface="Raleway"/>
                <a:cs typeface="Raleway"/>
                <a:sym typeface="Raleway"/>
              </a:rPr>
              <a:t>door Jeroen Pernot, Nettobijdrage.nl op 2 november 2023</a:t>
            </a:r>
            <a:endParaRPr>
              <a:solidFill>
                <a:schemeClr val="lt1"/>
              </a:solidFill>
              <a:latin typeface="Raleway"/>
              <a:ea typeface="Raleway"/>
              <a:cs typeface="Raleway"/>
              <a:sym typeface="Raleway"/>
            </a:endParaRPr>
          </a:p>
        </p:txBody>
      </p:sp>
      <p:sp>
        <p:nvSpPr>
          <p:cNvPr id="284" name="Google Shape;284;p34"/>
          <p:cNvSpPr txBox="1"/>
          <p:nvPr/>
        </p:nvSpPr>
        <p:spPr>
          <a:xfrm>
            <a:off x="140625" y="4606875"/>
            <a:ext cx="2933700" cy="52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 sz="2200">
                <a:solidFill>
                  <a:schemeClr val="lt1"/>
                </a:solidFill>
                <a:latin typeface="Raleway"/>
                <a:ea typeface="Raleway"/>
                <a:cs typeface="Raleway"/>
                <a:sym typeface="Raleway"/>
              </a:rPr>
              <a:t>Bedrijfseconomisch</a:t>
            </a:r>
            <a:endParaRPr sz="2200">
              <a:solidFill>
                <a:schemeClr val="lt1"/>
              </a:solidFill>
              <a:latin typeface="Raleway"/>
              <a:ea typeface="Raleway"/>
              <a:cs typeface="Raleway"/>
              <a:sym typeface="Raleway"/>
            </a:endParaRPr>
          </a:p>
        </p:txBody>
      </p:sp>
      <p:cxnSp>
        <p:nvCxnSpPr>
          <p:cNvPr id="285" name="Google Shape;285;p34"/>
          <p:cNvCxnSpPr/>
          <p:nvPr/>
        </p:nvCxnSpPr>
        <p:spPr>
          <a:xfrm>
            <a:off x="817950" y="2788825"/>
            <a:ext cx="2444100" cy="0"/>
          </a:xfrm>
          <a:prstGeom prst="straightConnector1">
            <a:avLst/>
          </a:prstGeom>
          <a:noFill/>
          <a:ln cap="flat" cmpd="sng" w="38100">
            <a:solidFill>
              <a:srgbClr val="E19B7C"/>
            </a:solidFill>
            <a:prstDash val="solid"/>
            <a:round/>
            <a:headEnd len="med" w="med" type="none"/>
            <a:tailEnd len="med" w="med" type="none"/>
          </a:ln>
        </p:spPr>
      </p:cxn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89" name="Shape 2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0" name="Google Shape;290;p35"/>
          <p:cNvSpPr/>
          <p:nvPr/>
        </p:nvSpPr>
        <p:spPr>
          <a:xfrm>
            <a:off x="0" y="4530375"/>
            <a:ext cx="9144000" cy="676200"/>
          </a:xfrm>
          <a:prstGeom prst="rect">
            <a:avLst/>
          </a:prstGeom>
          <a:solidFill>
            <a:srgbClr val="E19B7C"/>
          </a:solidFill>
          <a:ln cap="flat" cmpd="sng" w="9525">
            <a:solidFill>
              <a:srgbClr val="E19B7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1" name="Google Shape;291;p35"/>
          <p:cNvSpPr txBox="1"/>
          <p:nvPr/>
        </p:nvSpPr>
        <p:spPr>
          <a:xfrm>
            <a:off x="4036450" y="4668375"/>
            <a:ext cx="49050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>
                <a:solidFill>
                  <a:schemeClr val="lt1"/>
                </a:solidFill>
                <a:latin typeface="Raleway"/>
                <a:ea typeface="Raleway"/>
                <a:cs typeface="Raleway"/>
                <a:sym typeface="Raleway"/>
              </a:rPr>
              <a:t>door Jeroen Pernot, Nettobijdrage.nl op 2 november 2023</a:t>
            </a:r>
            <a:endParaRPr>
              <a:solidFill>
                <a:schemeClr val="lt1"/>
              </a:solidFill>
              <a:latin typeface="Raleway"/>
              <a:ea typeface="Raleway"/>
              <a:cs typeface="Raleway"/>
              <a:sym typeface="Raleway"/>
            </a:endParaRPr>
          </a:p>
        </p:txBody>
      </p:sp>
      <p:sp>
        <p:nvSpPr>
          <p:cNvPr id="292" name="Google Shape;292;p35"/>
          <p:cNvSpPr txBox="1"/>
          <p:nvPr/>
        </p:nvSpPr>
        <p:spPr>
          <a:xfrm>
            <a:off x="140625" y="4606875"/>
            <a:ext cx="2771700" cy="52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 sz="2200">
                <a:solidFill>
                  <a:schemeClr val="lt1"/>
                </a:solidFill>
                <a:latin typeface="Raleway"/>
                <a:ea typeface="Raleway"/>
                <a:cs typeface="Raleway"/>
                <a:sym typeface="Raleway"/>
              </a:rPr>
              <a:t>Bedrijfseconomisch</a:t>
            </a:r>
            <a:endParaRPr sz="2200">
              <a:solidFill>
                <a:schemeClr val="lt1"/>
              </a:solidFill>
              <a:latin typeface="Raleway"/>
              <a:ea typeface="Raleway"/>
              <a:cs typeface="Raleway"/>
              <a:sym typeface="Raleway"/>
            </a:endParaRPr>
          </a:p>
        </p:txBody>
      </p:sp>
      <p:sp>
        <p:nvSpPr>
          <p:cNvPr id="293" name="Google Shape;293;p35"/>
          <p:cNvSpPr txBox="1"/>
          <p:nvPr/>
        </p:nvSpPr>
        <p:spPr>
          <a:xfrm>
            <a:off x="593025" y="1486025"/>
            <a:ext cx="8229300" cy="1031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-368300" lvl="0" marL="457200" rtl="0" algn="l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Clr>
                <a:srgbClr val="654A1D"/>
              </a:buClr>
              <a:buSzPts val="2200"/>
              <a:buChar char="-"/>
            </a:pPr>
            <a:r>
              <a:rPr lang="nl" sz="2200">
                <a:solidFill>
                  <a:srgbClr val="654A1D"/>
                </a:solidFill>
                <a:latin typeface="Raleway"/>
                <a:ea typeface="Raleway"/>
                <a:cs typeface="Raleway"/>
                <a:sym typeface="Raleway"/>
              </a:rPr>
              <a:t>Voorleggen aan de oudercommissie, z</a:t>
            </a:r>
            <a:r>
              <a:rPr lang="nl" sz="2200">
                <a:solidFill>
                  <a:srgbClr val="654A1D"/>
                </a:solidFill>
                <a:latin typeface="Raleway"/>
                <a:ea typeface="Raleway"/>
                <a:cs typeface="Raleway"/>
                <a:sym typeface="Raleway"/>
              </a:rPr>
              <a:t>ie </a:t>
            </a:r>
            <a:r>
              <a:rPr lang="nl" sz="2200" u="sng">
                <a:solidFill>
                  <a:srgbClr val="E19B7C"/>
                </a:solidFill>
                <a:latin typeface="Raleway"/>
                <a:ea typeface="Raleway"/>
                <a:cs typeface="Raleway"/>
                <a:sym typeface="Raleway"/>
                <a:hlinkClick r:id="rId3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managementmodule</a:t>
            </a:r>
            <a:endParaRPr sz="1800">
              <a:solidFill>
                <a:srgbClr val="654A1D"/>
              </a:solidFill>
              <a:latin typeface="Raleway"/>
              <a:ea typeface="Raleway"/>
              <a:cs typeface="Raleway"/>
              <a:sym typeface="Raleway"/>
            </a:endParaRPr>
          </a:p>
        </p:txBody>
      </p:sp>
      <p:sp>
        <p:nvSpPr>
          <p:cNvPr id="294" name="Google Shape;294;p35"/>
          <p:cNvSpPr txBox="1"/>
          <p:nvPr/>
        </p:nvSpPr>
        <p:spPr>
          <a:xfrm>
            <a:off x="726750" y="655650"/>
            <a:ext cx="7550400" cy="677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nl" sz="3200">
                <a:solidFill>
                  <a:srgbClr val="654A1D"/>
                </a:solidFill>
                <a:latin typeface="Raleway"/>
                <a:ea typeface="Raleway"/>
                <a:cs typeface="Raleway"/>
                <a:sym typeface="Raleway"/>
              </a:rPr>
              <a:t>Extra prijsverhoging</a:t>
            </a:r>
            <a:endParaRPr sz="3200">
              <a:solidFill>
                <a:srgbClr val="654A1D"/>
              </a:solidFill>
              <a:latin typeface="Raleway"/>
              <a:ea typeface="Raleway"/>
              <a:cs typeface="Raleway"/>
              <a:sym typeface="Raleway"/>
            </a:endParaRPr>
          </a:p>
        </p:txBody>
      </p:sp>
      <p:cxnSp>
        <p:nvCxnSpPr>
          <p:cNvPr id="295" name="Google Shape;295;p35"/>
          <p:cNvCxnSpPr/>
          <p:nvPr/>
        </p:nvCxnSpPr>
        <p:spPr>
          <a:xfrm>
            <a:off x="809450" y="1371400"/>
            <a:ext cx="2444100" cy="0"/>
          </a:xfrm>
          <a:prstGeom prst="straightConnector1">
            <a:avLst/>
          </a:prstGeom>
          <a:noFill/>
          <a:ln cap="flat" cmpd="sng" w="38100">
            <a:solidFill>
              <a:srgbClr val="E19B7C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296" name="Google Shape;296;p35"/>
          <p:cNvSpPr txBox="1"/>
          <p:nvPr/>
        </p:nvSpPr>
        <p:spPr>
          <a:xfrm>
            <a:off x="593025" y="2708025"/>
            <a:ext cx="6543300" cy="52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-368300" lvl="0" marL="457200" rtl="0" algn="l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Clr>
                <a:srgbClr val="654A1D"/>
              </a:buClr>
              <a:buSzPts val="2200"/>
              <a:buChar char="-"/>
            </a:pPr>
            <a:r>
              <a:rPr lang="nl" sz="2200">
                <a:solidFill>
                  <a:srgbClr val="654A1D"/>
                </a:solidFill>
                <a:latin typeface="Raleway"/>
                <a:ea typeface="Raleway"/>
                <a:cs typeface="Raleway"/>
                <a:sym typeface="Raleway"/>
              </a:rPr>
              <a:t>Onder voorbehoud van extra stijging KOT?</a:t>
            </a:r>
            <a:endParaRPr sz="2200"/>
          </a:p>
        </p:txBody>
      </p:sp>
      <p:sp>
        <p:nvSpPr>
          <p:cNvPr id="297" name="Google Shape;297;p35"/>
          <p:cNvSpPr txBox="1"/>
          <p:nvPr/>
        </p:nvSpPr>
        <p:spPr>
          <a:xfrm>
            <a:off x="593025" y="3403350"/>
            <a:ext cx="7599600" cy="1031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-368300" lvl="0" marL="457200" rtl="0" algn="l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Clr>
                <a:srgbClr val="654A1D"/>
              </a:buClr>
              <a:buSzPts val="2200"/>
              <a:buChar char="-"/>
            </a:pPr>
            <a:r>
              <a:rPr lang="nl" sz="2200">
                <a:solidFill>
                  <a:srgbClr val="654A1D"/>
                </a:solidFill>
                <a:latin typeface="Raleway"/>
                <a:ea typeface="Raleway"/>
                <a:cs typeface="Raleway"/>
                <a:sym typeface="Raleway"/>
              </a:rPr>
              <a:t>Je moet uitleggen waarom je de extra prijsstijging uitvoert</a:t>
            </a:r>
            <a:endParaRPr sz="2200"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01" name="Shape 3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Google Shape;302;p36"/>
          <p:cNvSpPr/>
          <p:nvPr/>
        </p:nvSpPr>
        <p:spPr>
          <a:xfrm>
            <a:off x="0" y="4530375"/>
            <a:ext cx="9144000" cy="676200"/>
          </a:xfrm>
          <a:prstGeom prst="rect">
            <a:avLst/>
          </a:prstGeom>
          <a:solidFill>
            <a:srgbClr val="E19B7C"/>
          </a:solidFill>
          <a:ln cap="flat" cmpd="sng" w="9525">
            <a:solidFill>
              <a:srgbClr val="E19B7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3" name="Google Shape;303;p36"/>
          <p:cNvSpPr txBox="1"/>
          <p:nvPr/>
        </p:nvSpPr>
        <p:spPr>
          <a:xfrm>
            <a:off x="4036450" y="4668375"/>
            <a:ext cx="49050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>
                <a:solidFill>
                  <a:schemeClr val="lt1"/>
                </a:solidFill>
                <a:latin typeface="Raleway"/>
                <a:ea typeface="Raleway"/>
                <a:cs typeface="Raleway"/>
                <a:sym typeface="Raleway"/>
              </a:rPr>
              <a:t>door Jeroen Pernot, Nettobijdrage.nl op 2 november 2023</a:t>
            </a:r>
            <a:endParaRPr>
              <a:solidFill>
                <a:schemeClr val="lt1"/>
              </a:solidFill>
              <a:latin typeface="Raleway"/>
              <a:ea typeface="Raleway"/>
              <a:cs typeface="Raleway"/>
              <a:sym typeface="Raleway"/>
            </a:endParaRPr>
          </a:p>
        </p:txBody>
      </p:sp>
      <p:sp>
        <p:nvSpPr>
          <p:cNvPr id="304" name="Google Shape;304;p36"/>
          <p:cNvSpPr txBox="1"/>
          <p:nvPr/>
        </p:nvSpPr>
        <p:spPr>
          <a:xfrm>
            <a:off x="885650" y="1579575"/>
            <a:ext cx="7110600" cy="1662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 sz="4800">
                <a:solidFill>
                  <a:srgbClr val="654A1D"/>
                </a:solidFill>
                <a:latin typeface="Raleway"/>
                <a:ea typeface="Raleway"/>
                <a:cs typeface="Raleway"/>
                <a:sym typeface="Raleway"/>
              </a:rPr>
              <a:t>COMMUNICATIE NAAR OUDERS</a:t>
            </a:r>
            <a:endParaRPr sz="4800">
              <a:solidFill>
                <a:srgbClr val="654A1D"/>
              </a:solidFill>
              <a:latin typeface="Raleway"/>
              <a:ea typeface="Raleway"/>
              <a:cs typeface="Raleway"/>
              <a:sym typeface="Raleway"/>
            </a:endParaRPr>
          </a:p>
        </p:txBody>
      </p:sp>
      <p:cxnSp>
        <p:nvCxnSpPr>
          <p:cNvPr id="305" name="Google Shape;305;p36"/>
          <p:cNvCxnSpPr/>
          <p:nvPr/>
        </p:nvCxnSpPr>
        <p:spPr>
          <a:xfrm>
            <a:off x="1030875" y="3159700"/>
            <a:ext cx="2444100" cy="0"/>
          </a:xfrm>
          <a:prstGeom prst="straightConnector1">
            <a:avLst/>
          </a:prstGeom>
          <a:noFill/>
          <a:ln cap="flat" cmpd="sng" w="38100">
            <a:solidFill>
              <a:srgbClr val="E19B7C"/>
            </a:solidFill>
            <a:prstDash val="solid"/>
            <a:round/>
            <a:headEnd len="med" w="med" type="none"/>
            <a:tailEnd len="med" w="med" type="none"/>
          </a:ln>
        </p:spPr>
      </p:cxn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09" name="Shape 3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0" name="Google Shape;310;p37"/>
          <p:cNvSpPr txBox="1"/>
          <p:nvPr/>
        </p:nvSpPr>
        <p:spPr>
          <a:xfrm>
            <a:off x="726750" y="655650"/>
            <a:ext cx="7550400" cy="677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nl" sz="3200">
                <a:solidFill>
                  <a:srgbClr val="654A1D"/>
                </a:solidFill>
                <a:latin typeface="Raleway"/>
                <a:ea typeface="Raleway"/>
                <a:cs typeface="Raleway"/>
                <a:sym typeface="Raleway"/>
              </a:rPr>
              <a:t>Uitgangspunten</a:t>
            </a:r>
            <a:endParaRPr sz="3200">
              <a:solidFill>
                <a:srgbClr val="654A1D"/>
              </a:solidFill>
              <a:latin typeface="Raleway"/>
              <a:ea typeface="Raleway"/>
              <a:cs typeface="Raleway"/>
              <a:sym typeface="Raleway"/>
            </a:endParaRPr>
          </a:p>
        </p:txBody>
      </p:sp>
      <p:sp>
        <p:nvSpPr>
          <p:cNvPr id="311" name="Google Shape;311;p37"/>
          <p:cNvSpPr/>
          <p:nvPr/>
        </p:nvSpPr>
        <p:spPr>
          <a:xfrm>
            <a:off x="0" y="4530375"/>
            <a:ext cx="9144000" cy="676200"/>
          </a:xfrm>
          <a:prstGeom prst="rect">
            <a:avLst/>
          </a:prstGeom>
          <a:solidFill>
            <a:srgbClr val="E19B7C"/>
          </a:solidFill>
          <a:ln cap="flat" cmpd="sng" w="9525">
            <a:solidFill>
              <a:srgbClr val="E19B7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12" name="Google Shape;312;p37"/>
          <p:cNvSpPr txBox="1"/>
          <p:nvPr/>
        </p:nvSpPr>
        <p:spPr>
          <a:xfrm>
            <a:off x="4036450" y="4668375"/>
            <a:ext cx="49050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>
                <a:solidFill>
                  <a:schemeClr val="lt1"/>
                </a:solidFill>
                <a:latin typeface="Raleway"/>
                <a:ea typeface="Raleway"/>
                <a:cs typeface="Raleway"/>
                <a:sym typeface="Raleway"/>
              </a:rPr>
              <a:t>door Jeroen Pernot, Nettobijdrage.nl op 2 november 2023</a:t>
            </a:r>
            <a:endParaRPr>
              <a:solidFill>
                <a:schemeClr val="lt1"/>
              </a:solidFill>
              <a:latin typeface="Raleway"/>
              <a:ea typeface="Raleway"/>
              <a:cs typeface="Raleway"/>
              <a:sym typeface="Raleway"/>
            </a:endParaRPr>
          </a:p>
        </p:txBody>
      </p:sp>
      <p:sp>
        <p:nvSpPr>
          <p:cNvPr id="313" name="Google Shape;313;p37"/>
          <p:cNvSpPr txBox="1"/>
          <p:nvPr/>
        </p:nvSpPr>
        <p:spPr>
          <a:xfrm>
            <a:off x="140625" y="4606875"/>
            <a:ext cx="2933700" cy="52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 sz="2200">
                <a:solidFill>
                  <a:schemeClr val="lt1"/>
                </a:solidFill>
                <a:latin typeface="Raleway"/>
                <a:ea typeface="Raleway"/>
                <a:cs typeface="Raleway"/>
                <a:sym typeface="Raleway"/>
              </a:rPr>
              <a:t>Communicatie</a:t>
            </a:r>
            <a:endParaRPr sz="2200">
              <a:solidFill>
                <a:schemeClr val="lt1"/>
              </a:solidFill>
              <a:latin typeface="Raleway"/>
              <a:ea typeface="Raleway"/>
              <a:cs typeface="Raleway"/>
              <a:sym typeface="Raleway"/>
            </a:endParaRPr>
          </a:p>
        </p:txBody>
      </p:sp>
      <p:cxnSp>
        <p:nvCxnSpPr>
          <p:cNvPr id="314" name="Google Shape;314;p37"/>
          <p:cNvCxnSpPr/>
          <p:nvPr/>
        </p:nvCxnSpPr>
        <p:spPr>
          <a:xfrm>
            <a:off x="817950" y="1388425"/>
            <a:ext cx="2444100" cy="0"/>
          </a:xfrm>
          <a:prstGeom prst="straightConnector1">
            <a:avLst/>
          </a:prstGeom>
          <a:noFill/>
          <a:ln cap="flat" cmpd="sng" w="38100">
            <a:solidFill>
              <a:srgbClr val="E19B7C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315" name="Google Shape;315;p37"/>
          <p:cNvSpPr txBox="1"/>
          <p:nvPr/>
        </p:nvSpPr>
        <p:spPr>
          <a:xfrm>
            <a:off x="817950" y="1827350"/>
            <a:ext cx="7731900" cy="52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-368300" lvl="0" marL="457200" rtl="0" algn="l">
              <a:spcBef>
                <a:spcPts val="0"/>
              </a:spcBef>
              <a:spcAft>
                <a:spcPts val="0"/>
              </a:spcAft>
              <a:buClr>
                <a:srgbClr val="654A1D"/>
              </a:buClr>
              <a:buSzPts val="2200"/>
              <a:buFont typeface="Raleway"/>
              <a:buChar char="-"/>
            </a:pPr>
            <a:r>
              <a:rPr lang="nl" sz="2200">
                <a:solidFill>
                  <a:srgbClr val="654A1D"/>
                </a:solidFill>
                <a:latin typeface="Raleway"/>
                <a:ea typeface="Raleway"/>
                <a:cs typeface="Raleway"/>
                <a:sym typeface="Raleway"/>
              </a:rPr>
              <a:t>Jouw klant is belangrijk</a:t>
            </a:r>
            <a:endParaRPr sz="2200">
              <a:solidFill>
                <a:srgbClr val="E19B7C"/>
              </a:solidFill>
              <a:latin typeface="Raleway"/>
              <a:ea typeface="Raleway"/>
              <a:cs typeface="Raleway"/>
              <a:sym typeface="Raleway"/>
            </a:endParaRPr>
          </a:p>
        </p:txBody>
      </p:sp>
      <p:sp>
        <p:nvSpPr>
          <p:cNvPr id="316" name="Google Shape;316;p37"/>
          <p:cNvSpPr txBox="1"/>
          <p:nvPr/>
        </p:nvSpPr>
        <p:spPr>
          <a:xfrm>
            <a:off x="817950" y="2627388"/>
            <a:ext cx="7731900" cy="52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-368300" lvl="0" marL="457200" rtl="0" algn="l">
              <a:spcBef>
                <a:spcPts val="0"/>
              </a:spcBef>
              <a:spcAft>
                <a:spcPts val="0"/>
              </a:spcAft>
              <a:buClr>
                <a:srgbClr val="654A1D"/>
              </a:buClr>
              <a:buSzPts val="2200"/>
              <a:buFont typeface="Raleway"/>
              <a:buChar char="-"/>
            </a:pPr>
            <a:r>
              <a:rPr lang="nl" sz="2200">
                <a:solidFill>
                  <a:srgbClr val="654A1D"/>
                </a:solidFill>
                <a:latin typeface="Raleway"/>
                <a:ea typeface="Raleway"/>
                <a:cs typeface="Raleway"/>
                <a:sym typeface="Raleway"/>
              </a:rPr>
              <a:t>Verhoging KOT is geweldig nieuws voor de ouder</a:t>
            </a:r>
            <a:endParaRPr sz="2200">
              <a:solidFill>
                <a:srgbClr val="E19B7C"/>
              </a:solidFill>
              <a:latin typeface="Raleway"/>
              <a:ea typeface="Raleway"/>
              <a:cs typeface="Raleway"/>
              <a:sym typeface="Raleway"/>
            </a:endParaRPr>
          </a:p>
        </p:txBody>
      </p:sp>
      <p:sp>
        <p:nvSpPr>
          <p:cNvPr id="317" name="Google Shape;317;p37"/>
          <p:cNvSpPr txBox="1"/>
          <p:nvPr/>
        </p:nvSpPr>
        <p:spPr>
          <a:xfrm>
            <a:off x="817950" y="3512600"/>
            <a:ext cx="7731900" cy="52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-368300" lvl="0" marL="457200" rtl="0" algn="l">
              <a:spcBef>
                <a:spcPts val="0"/>
              </a:spcBef>
              <a:spcAft>
                <a:spcPts val="0"/>
              </a:spcAft>
              <a:buClr>
                <a:srgbClr val="654A1D"/>
              </a:buClr>
              <a:buSzPts val="2200"/>
              <a:buFont typeface="Raleway"/>
              <a:buChar char="-"/>
            </a:pPr>
            <a:r>
              <a:rPr lang="nl" sz="2200">
                <a:solidFill>
                  <a:srgbClr val="654A1D"/>
                </a:solidFill>
                <a:latin typeface="Raleway"/>
                <a:ea typeface="Raleway"/>
                <a:cs typeface="Raleway"/>
                <a:sym typeface="Raleway"/>
              </a:rPr>
              <a:t>Jij wilt de ouder informeren over de verhoogde KOT</a:t>
            </a:r>
            <a:endParaRPr sz="2200">
              <a:solidFill>
                <a:srgbClr val="E19B7C"/>
              </a:solidFill>
              <a:latin typeface="Raleway"/>
              <a:ea typeface="Raleway"/>
              <a:cs typeface="Raleway"/>
              <a:sym typeface="Raleway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21" name="Shape 3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2" name="Google Shape;322;p38"/>
          <p:cNvSpPr txBox="1"/>
          <p:nvPr/>
        </p:nvSpPr>
        <p:spPr>
          <a:xfrm>
            <a:off x="726750" y="655650"/>
            <a:ext cx="7550400" cy="677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nl" sz="3200">
                <a:solidFill>
                  <a:srgbClr val="654A1D"/>
                </a:solidFill>
                <a:latin typeface="Raleway"/>
                <a:ea typeface="Raleway"/>
                <a:cs typeface="Raleway"/>
                <a:sym typeface="Raleway"/>
              </a:rPr>
              <a:t>Bron van informatie</a:t>
            </a:r>
            <a:endParaRPr sz="3200">
              <a:solidFill>
                <a:srgbClr val="654A1D"/>
              </a:solidFill>
              <a:latin typeface="Raleway"/>
              <a:ea typeface="Raleway"/>
              <a:cs typeface="Raleway"/>
              <a:sym typeface="Raleway"/>
            </a:endParaRPr>
          </a:p>
        </p:txBody>
      </p:sp>
      <p:sp>
        <p:nvSpPr>
          <p:cNvPr id="323" name="Google Shape;323;p38"/>
          <p:cNvSpPr/>
          <p:nvPr/>
        </p:nvSpPr>
        <p:spPr>
          <a:xfrm>
            <a:off x="0" y="4530375"/>
            <a:ext cx="9144000" cy="676200"/>
          </a:xfrm>
          <a:prstGeom prst="rect">
            <a:avLst/>
          </a:prstGeom>
          <a:solidFill>
            <a:srgbClr val="E19B7C"/>
          </a:solidFill>
          <a:ln cap="flat" cmpd="sng" w="9525">
            <a:solidFill>
              <a:srgbClr val="E19B7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24" name="Google Shape;324;p38"/>
          <p:cNvSpPr txBox="1"/>
          <p:nvPr/>
        </p:nvSpPr>
        <p:spPr>
          <a:xfrm>
            <a:off x="4036450" y="4668375"/>
            <a:ext cx="49050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>
                <a:solidFill>
                  <a:schemeClr val="lt1"/>
                </a:solidFill>
                <a:latin typeface="Raleway"/>
                <a:ea typeface="Raleway"/>
                <a:cs typeface="Raleway"/>
                <a:sym typeface="Raleway"/>
              </a:rPr>
              <a:t>door Jeroen Pernot, Nettobijdrage.nl op 2 november 2023</a:t>
            </a:r>
            <a:endParaRPr>
              <a:solidFill>
                <a:schemeClr val="lt1"/>
              </a:solidFill>
              <a:latin typeface="Raleway"/>
              <a:ea typeface="Raleway"/>
              <a:cs typeface="Raleway"/>
              <a:sym typeface="Raleway"/>
            </a:endParaRPr>
          </a:p>
        </p:txBody>
      </p:sp>
      <p:sp>
        <p:nvSpPr>
          <p:cNvPr id="325" name="Google Shape;325;p38"/>
          <p:cNvSpPr txBox="1"/>
          <p:nvPr/>
        </p:nvSpPr>
        <p:spPr>
          <a:xfrm>
            <a:off x="140625" y="4606875"/>
            <a:ext cx="2669700" cy="52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 sz="2200">
                <a:solidFill>
                  <a:schemeClr val="lt1"/>
                </a:solidFill>
                <a:latin typeface="Raleway"/>
                <a:ea typeface="Raleway"/>
                <a:cs typeface="Raleway"/>
                <a:sym typeface="Raleway"/>
              </a:rPr>
              <a:t>Communicatie</a:t>
            </a:r>
            <a:endParaRPr sz="2200">
              <a:solidFill>
                <a:schemeClr val="lt1"/>
              </a:solidFill>
              <a:latin typeface="Raleway"/>
              <a:ea typeface="Raleway"/>
              <a:cs typeface="Raleway"/>
              <a:sym typeface="Raleway"/>
            </a:endParaRPr>
          </a:p>
        </p:txBody>
      </p:sp>
      <p:sp>
        <p:nvSpPr>
          <p:cNvPr id="326" name="Google Shape;326;p38"/>
          <p:cNvSpPr txBox="1"/>
          <p:nvPr/>
        </p:nvSpPr>
        <p:spPr>
          <a:xfrm>
            <a:off x="766850" y="1606813"/>
            <a:ext cx="6885600" cy="52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-368300" lvl="0" marL="457200" rtl="0" algn="l">
              <a:spcBef>
                <a:spcPts val="0"/>
              </a:spcBef>
              <a:spcAft>
                <a:spcPts val="0"/>
              </a:spcAft>
              <a:buClr>
                <a:srgbClr val="654A1D"/>
              </a:buClr>
              <a:buSzPts val="2200"/>
              <a:buFont typeface="Raleway"/>
              <a:buChar char="-"/>
            </a:pPr>
            <a:r>
              <a:rPr lang="nl" sz="2200">
                <a:solidFill>
                  <a:srgbClr val="654A1D"/>
                </a:solidFill>
                <a:latin typeface="Raleway"/>
                <a:ea typeface="Raleway"/>
                <a:cs typeface="Raleway"/>
                <a:sym typeface="Raleway"/>
              </a:rPr>
              <a:t>Er zijn geen bronnen bij </a:t>
            </a:r>
            <a:r>
              <a:rPr lang="nl" sz="2200">
                <a:solidFill>
                  <a:srgbClr val="654A1D"/>
                </a:solidFill>
                <a:latin typeface="Raleway SemiBold"/>
                <a:ea typeface="Raleway SemiBold"/>
                <a:cs typeface="Raleway SemiBold"/>
                <a:sym typeface="Raleway SemiBold"/>
              </a:rPr>
              <a:t>officiële</a:t>
            </a:r>
            <a:r>
              <a:rPr lang="nl" sz="2200">
                <a:solidFill>
                  <a:srgbClr val="654A1D"/>
                </a:solidFill>
                <a:latin typeface="Raleway"/>
                <a:ea typeface="Raleway"/>
                <a:cs typeface="Raleway"/>
                <a:sym typeface="Raleway"/>
              </a:rPr>
              <a:t> instanties</a:t>
            </a:r>
            <a:endParaRPr b="1" sz="2200">
              <a:solidFill>
                <a:srgbClr val="654A1D"/>
              </a:solidFill>
              <a:latin typeface="Raleway"/>
              <a:ea typeface="Raleway"/>
              <a:cs typeface="Raleway"/>
              <a:sym typeface="Raleway"/>
            </a:endParaRPr>
          </a:p>
        </p:txBody>
      </p:sp>
      <p:cxnSp>
        <p:nvCxnSpPr>
          <p:cNvPr id="327" name="Google Shape;327;p38"/>
          <p:cNvCxnSpPr/>
          <p:nvPr/>
        </p:nvCxnSpPr>
        <p:spPr>
          <a:xfrm>
            <a:off x="766850" y="1332750"/>
            <a:ext cx="2444100" cy="0"/>
          </a:xfrm>
          <a:prstGeom prst="straightConnector1">
            <a:avLst/>
          </a:prstGeom>
          <a:noFill/>
          <a:ln cap="flat" cmpd="sng" w="38100">
            <a:solidFill>
              <a:srgbClr val="E19B7C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328" name="Google Shape;328;p38"/>
          <p:cNvSpPr txBox="1"/>
          <p:nvPr/>
        </p:nvSpPr>
        <p:spPr>
          <a:xfrm>
            <a:off x="746850" y="3471025"/>
            <a:ext cx="7510200" cy="52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-3683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654A1D"/>
              </a:buClr>
              <a:buSzPts val="2200"/>
              <a:buFont typeface="Raleway"/>
              <a:buChar char="-"/>
            </a:pPr>
            <a:r>
              <a:rPr lang="nl" sz="2200">
                <a:solidFill>
                  <a:srgbClr val="654A1D"/>
                </a:solidFill>
                <a:latin typeface="Raleway"/>
                <a:ea typeface="Raleway"/>
                <a:cs typeface="Raleway"/>
                <a:sym typeface="Raleway"/>
              </a:rPr>
              <a:t>Jij bent de </a:t>
            </a:r>
            <a:r>
              <a:rPr lang="nl" sz="2200">
                <a:solidFill>
                  <a:srgbClr val="654A1D"/>
                </a:solidFill>
                <a:latin typeface="Raleway SemiBold"/>
                <a:ea typeface="Raleway SemiBold"/>
                <a:cs typeface="Raleway SemiBold"/>
                <a:sym typeface="Raleway SemiBold"/>
              </a:rPr>
              <a:t>enige betrouwbare bron</a:t>
            </a:r>
            <a:r>
              <a:rPr lang="nl" sz="2200">
                <a:solidFill>
                  <a:srgbClr val="654A1D"/>
                </a:solidFill>
                <a:latin typeface="Raleway"/>
                <a:ea typeface="Raleway"/>
                <a:cs typeface="Raleway"/>
                <a:sym typeface="Raleway"/>
              </a:rPr>
              <a:t> voor ouders</a:t>
            </a:r>
            <a:endParaRPr sz="2200">
              <a:solidFill>
                <a:srgbClr val="654A1D"/>
              </a:solidFill>
              <a:latin typeface="Raleway"/>
              <a:ea typeface="Raleway"/>
              <a:cs typeface="Raleway"/>
              <a:sym typeface="Raleway"/>
            </a:endParaRPr>
          </a:p>
        </p:txBody>
      </p:sp>
      <p:sp>
        <p:nvSpPr>
          <p:cNvPr id="329" name="Google Shape;329;p38"/>
          <p:cNvSpPr txBox="1"/>
          <p:nvPr/>
        </p:nvSpPr>
        <p:spPr>
          <a:xfrm>
            <a:off x="766850" y="2347325"/>
            <a:ext cx="7646700" cy="1031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-3683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654A1D"/>
              </a:buClr>
              <a:buSzPts val="2200"/>
              <a:buFont typeface="Raleway"/>
              <a:buChar char="-"/>
            </a:pPr>
            <a:r>
              <a:rPr lang="nl" sz="2200">
                <a:solidFill>
                  <a:srgbClr val="654A1D"/>
                </a:solidFill>
                <a:latin typeface="Raleway"/>
                <a:ea typeface="Raleway"/>
                <a:cs typeface="Raleway"/>
                <a:sym typeface="Raleway"/>
              </a:rPr>
              <a:t>Toeslagen.nl rekent alleen de </a:t>
            </a:r>
            <a:r>
              <a:rPr lang="nl" sz="2200">
                <a:solidFill>
                  <a:srgbClr val="654A1D"/>
                </a:solidFill>
                <a:latin typeface="Raleway SemiBold"/>
                <a:ea typeface="Raleway SemiBold"/>
                <a:cs typeface="Raleway SemiBold"/>
                <a:sym typeface="Raleway SemiBold"/>
              </a:rPr>
              <a:t>officiële</a:t>
            </a:r>
            <a:r>
              <a:rPr lang="nl" sz="2200">
                <a:solidFill>
                  <a:srgbClr val="654A1D"/>
                </a:solidFill>
                <a:latin typeface="Raleway"/>
                <a:ea typeface="Raleway"/>
                <a:cs typeface="Raleway"/>
                <a:sym typeface="Raleway"/>
              </a:rPr>
              <a:t> (dus te lage) kinderopvangtoeslag uit</a:t>
            </a:r>
            <a:endParaRPr sz="2200">
              <a:solidFill>
                <a:srgbClr val="654A1D"/>
              </a:solidFill>
              <a:latin typeface="Raleway"/>
              <a:ea typeface="Raleway"/>
              <a:cs typeface="Raleway"/>
              <a:sym typeface="Raleway"/>
            </a:endParaRPr>
          </a:p>
        </p:txBody>
      </p:sp>
      <p:cxnSp>
        <p:nvCxnSpPr>
          <p:cNvPr id="330" name="Google Shape;330;p38"/>
          <p:cNvCxnSpPr/>
          <p:nvPr/>
        </p:nvCxnSpPr>
        <p:spPr>
          <a:xfrm>
            <a:off x="4419650" y="2055700"/>
            <a:ext cx="1013400" cy="0"/>
          </a:xfrm>
          <a:prstGeom prst="straightConnector1">
            <a:avLst/>
          </a:prstGeom>
          <a:noFill/>
          <a:ln cap="flat" cmpd="sng" w="38100">
            <a:solidFill>
              <a:srgbClr val="E19B7C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331" name="Google Shape;331;p38"/>
          <p:cNvCxnSpPr/>
          <p:nvPr/>
        </p:nvCxnSpPr>
        <p:spPr>
          <a:xfrm>
            <a:off x="5185175" y="2796875"/>
            <a:ext cx="1013400" cy="0"/>
          </a:xfrm>
          <a:prstGeom prst="straightConnector1">
            <a:avLst/>
          </a:prstGeom>
          <a:noFill/>
          <a:ln cap="flat" cmpd="sng" w="38100">
            <a:solidFill>
              <a:srgbClr val="E19B7C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332" name="Google Shape;332;p38"/>
          <p:cNvCxnSpPr/>
          <p:nvPr/>
        </p:nvCxnSpPr>
        <p:spPr>
          <a:xfrm>
            <a:off x="2714725" y="3944425"/>
            <a:ext cx="3229200" cy="0"/>
          </a:xfrm>
          <a:prstGeom prst="straightConnector1">
            <a:avLst/>
          </a:prstGeom>
          <a:noFill/>
          <a:ln cap="flat" cmpd="sng" w="38100">
            <a:solidFill>
              <a:srgbClr val="E19B7C"/>
            </a:solidFill>
            <a:prstDash val="solid"/>
            <a:round/>
            <a:headEnd len="med" w="med" type="none"/>
            <a:tailEnd len="med" w="med" type="none"/>
          </a:ln>
        </p:spPr>
      </p:cxn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36" name="Shape 3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" name="Google Shape;337;p39"/>
          <p:cNvSpPr txBox="1"/>
          <p:nvPr/>
        </p:nvSpPr>
        <p:spPr>
          <a:xfrm>
            <a:off x="726750" y="655650"/>
            <a:ext cx="7550400" cy="677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nl" sz="3200">
                <a:solidFill>
                  <a:srgbClr val="654A1D"/>
                </a:solidFill>
                <a:latin typeface="Raleway"/>
                <a:ea typeface="Raleway"/>
                <a:cs typeface="Raleway"/>
                <a:sym typeface="Raleway"/>
              </a:rPr>
              <a:t>Communicatie naar ouders</a:t>
            </a:r>
            <a:endParaRPr sz="3200">
              <a:solidFill>
                <a:srgbClr val="654A1D"/>
              </a:solidFill>
              <a:latin typeface="Raleway"/>
              <a:ea typeface="Raleway"/>
              <a:cs typeface="Raleway"/>
              <a:sym typeface="Raleway"/>
            </a:endParaRPr>
          </a:p>
        </p:txBody>
      </p:sp>
      <p:sp>
        <p:nvSpPr>
          <p:cNvPr id="338" name="Google Shape;338;p39"/>
          <p:cNvSpPr/>
          <p:nvPr/>
        </p:nvSpPr>
        <p:spPr>
          <a:xfrm>
            <a:off x="0" y="4530375"/>
            <a:ext cx="9144000" cy="676200"/>
          </a:xfrm>
          <a:prstGeom prst="rect">
            <a:avLst/>
          </a:prstGeom>
          <a:solidFill>
            <a:srgbClr val="E19B7C"/>
          </a:solidFill>
          <a:ln cap="flat" cmpd="sng" w="9525">
            <a:solidFill>
              <a:srgbClr val="E19B7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39" name="Google Shape;339;p39"/>
          <p:cNvSpPr txBox="1"/>
          <p:nvPr/>
        </p:nvSpPr>
        <p:spPr>
          <a:xfrm>
            <a:off x="4036450" y="4668375"/>
            <a:ext cx="49050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>
                <a:solidFill>
                  <a:schemeClr val="lt1"/>
                </a:solidFill>
                <a:latin typeface="Raleway"/>
                <a:ea typeface="Raleway"/>
                <a:cs typeface="Raleway"/>
                <a:sym typeface="Raleway"/>
              </a:rPr>
              <a:t>door Jeroen Pernot, Nettobijdrage.nl op 2 november 2023</a:t>
            </a:r>
            <a:endParaRPr>
              <a:solidFill>
                <a:schemeClr val="lt1"/>
              </a:solidFill>
              <a:latin typeface="Raleway"/>
              <a:ea typeface="Raleway"/>
              <a:cs typeface="Raleway"/>
              <a:sym typeface="Raleway"/>
            </a:endParaRPr>
          </a:p>
        </p:txBody>
      </p:sp>
      <p:sp>
        <p:nvSpPr>
          <p:cNvPr id="340" name="Google Shape;340;p39"/>
          <p:cNvSpPr txBox="1"/>
          <p:nvPr/>
        </p:nvSpPr>
        <p:spPr>
          <a:xfrm>
            <a:off x="140625" y="4606875"/>
            <a:ext cx="2669700" cy="52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 sz="2200">
                <a:solidFill>
                  <a:schemeClr val="lt1"/>
                </a:solidFill>
                <a:latin typeface="Raleway"/>
                <a:ea typeface="Raleway"/>
                <a:cs typeface="Raleway"/>
                <a:sym typeface="Raleway"/>
              </a:rPr>
              <a:t>Communicatie</a:t>
            </a:r>
            <a:endParaRPr sz="2200">
              <a:solidFill>
                <a:schemeClr val="lt1"/>
              </a:solidFill>
              <a:latin typeface="Raleway"/>
              <a:ea typeface="Raleway"/>
              <a:cs typeface="Raleway"/>
              <a:sym typeface="Raleway"/>
            </a:endParaRPr>
          </a:p>
        </p:txBody>
      </p:sp>
      <p:sp>
        <p:nvSpPr>
          <p:cNvPr id="341" name="Google Shape;341;p39"/>
          <p:cNvSpPr txBox="1"/>
          <p:nvPr/>
        </p:nvSpPr>
        <p:spPr>
          <a:xfrm>
            <a:off x="766850" y="1606813"/>
            <a:ext cx="6885600" cy="52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-368300" lvl="0" marL="457200" rtl="0" algn="l">
              <a:spcBef>
                <a:spcPts val="0"/>
              </a:spcBef>
              <a:spcAft>
                <a:spcPts val="0"/>
              </a:spcAft>
              <a:buClr>
                <a:srgbClr val="654A1D"/>
              </a:buClr>
              <a:buSzPts val="2200"/>
              <a:buFont typeface="Raleway"/>
              <a:buChar char="-"/>
            </a:pPr>
            <a:r>
              <a:rPr lang="nl" sz="2200">
                <a:solidFill>
                  <a:srgbClr val="654A1D"/>
                </a:solidFill>
                <a:latin typeface="Raleway"/>
                <a:ea typeface="Raleway"/>
                <a:cs typeface="Raleway"/>
                <a:sym typeface="Raleway"/>
              </a:rPr>
              <a:t>KOT is nog </a:t>
            </a:r>
            <a:r>
              <a:rPr b="1" lang="nl" sz="2200">
                <a:solidFill>
                  <a:srgbClr val="654A1D"/>
                </a:solidFill>
                <a:latin typeface="Raleway"/>
                <a:ea typeface="Raleway"/>
                <a:cs typeface="Raleway"/>
                <a:sym typeface="Raleway"/>
              </a:rPr>
              <a:t>niet</a:t>
            </a:r>
            <a:r>
              <a:rPr lang="nl" sz="2200">
                <a:solidFill>
                  <a:srgbClr val="654A1D"/>
                </a:solidFill>
                <a:latin typeface="Raleway"/>
                <a:ea typeface="Raleway"/>
                <a:cs typeface="Raleway"/>
                <a:sym typeface="Raleway"/>
              </a:rPr>
              <a:t> officieel</a:t>
            </a:r>
            <a:endParaRPr b="1" sz="2200">
              <a:solidFill>
                <a:srgbClr val="654A1D"/>
              </a:solidFill>
              <a:latin typeface="Raleway"/>
              <a:ea typeface="Raleway"/>
              <a:cs typeface="Raleway"/>
              <a:sym typeface="Raleway"/>
            </a:endParaRPr>
          </a:p>
        </p:txBody>
      </p:sp>
      <p:cxnSp>
        <p:nvCxnSpPr>
          <p:cNvPr id="342" name="Google Shape;342;p39"/>
          <p:cNvCxnSpPr/>
          <p:nvPr/>
        </p:nvCxnSpPr>
        <p:spPr>
          <a:xfrm>
            <a:off x="766850" y="1332750"/>
            <a:ext cx="2444100" cy="0"/>
          </a:xfrm>
          <a:prstGeom prst="straightConnector1">
            <a:avLst/>
          </a:prstGeom>
          <a:noFill/>
          <a:ln cap="flat" cmpd="sng" w="38100">
            <a:solidFill>
              <a:srgbClr val="E19B7C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343" name="Google Shape;343;p39"/>
          <p:cNvSpPr txBox="1"/>
          <p:nvPr/>
        </p:nvSpPr>
        <p:spPr>
          <a:xfrm>
            <a:off x="746850" y="3162150"/>
            <a:ext cx="7510200" cy="1031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-3683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654A1D"/>
              </a:buClr>
              <a:buSzPts val="2200"/>
              <a:buFont typeface="Raleway"/>
              <a:buChar char="-"/>
            </a:pPr>
            <a:r>
              <a:rPr lang="nl" sz="2200">
                <a:solidFill>
                  <a:srgbClr val="654A1D"/>
                </a:solidFill>
                <a:latin typeface="Raleway"/>
                <a:ea typeface="Raleway"/>
                <a:cs typeface="Raleway"/>
                <a:sym typeface="Raleway"/>
              </a:rPr>
              <a:t>Je moet ouders voorlichten over de hoogte van hun kinderopvangtoeslag in </a:t>
            </a:r>
            <a:r>
              <a:rPr b="1" lang="nl" sz="2200">
                <a:solidFill>
                  <a:srgbClr val="654A1D"/>
                </a:solidFill>
                <a:latin typeface="Raleway"/>
                <a:ea typeface="Raleway"/>
                <a:cs typeface="Raleway"/>
                <a:sym typeface="Raleway"/>
              </a:rPr>
              <a:t>beide</a:t>
            </a:r>
            <a:r>
              <a:rPr lang="nl" sz="2200">
                <a:solidFill>
                  <a:srgbClr val="654A1D"/>
                </a:solidFill>
                <a:latin typeface="Raleway"/>
                <a:ea typeface="Raleway"/>
                <a:cs typeface="Raleway"/>
                <a:sym typeface="Raleway"/>
              </a:rPr>
              <a:t> berekeningen</a:t>
            </a:r>
            <a:endParaRPr sz="2200">
              <a:solidFill>
                <a:srgbClr val="654A1D"/>
              </a:solidFill>
              <a:latin typeface="Raleway"/>
              <a:ea typeface="Raleway"/>
              <a:cs typeface="Raleway"/>
              <a:sym typeface="Raleway"/>
            </a:endParaRPr>
          </a:p>
        </p:txBody>
      </p:sp>
      <p:sp>
        <p:nvSpPr>
          <p:cNvPr id="344" name="Google Shape;344;p39"/>
          <p:cNvSpPr txBox="1"/>
          <p:nvPr/>
        </p:nvSpPr>
        <p:spPr>
          <a:xfrm>
            <a:off x="766850" y="2347325"/>
            <a:ext cx="7646700" cy="52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-368300" lvl="0" marL="457200" rtl="0" algn="l">
              <a:spcBef>
                <a:spcPts val="0"/>
              </a:spcBef>
              <a:spcAft>
                <a:spcPts val="0"/>
              </a:spcAft>
              <a:buClr>
                <a:srgbClr val="654A1D"/>
              </a:buClr>
              <a:buSzPts val="2200"/>
              <a:buFont typeface="Raleway"/>
              <a:buChar char="-"/>
            </a:pPr>
            <a:r>
              <a:rPr lang="nl" sz="2200">
                <a:solidFill>
                  <a:srgbClr val="654A1D"/>
                </a:solidFill>
                <a:latin typeface="Raleway"/>
                <a:ea typeface="Raleway"/>
                <a:cs typeface="Raleway"/>
                <a:sym typeface="Raleway"/>
              </a:rPr>
              <a:t>Je moet ouders voorlichten over </a:t>
            </a:r>
            <a:r>
              <a:rPr b="1" lang="nl" sz="2200">
                <a:solidFill>
                  <a:srgbClr val="654A1D"/>
                </a:solidFill>
                <a:latin typeface="Raleway"/>
                <a:ea typeface="Raleway"/>
                <a:cs typeface="Raleway"/>
                <a:sym typeface="Raleway"/>
              </a:rPr>
              <a:t>beide</a:t>
            </a:r>
            <a:r>
              <a:rPr lang="nl" sz="2200">
                <a:solidFill>
                  <a:srgbClr val="654A1D"/>
                </a:solidFill>
                <a:latin typeface="Raleway"/>
                <a:ea typeface="Raleway"/>
                <a:cs typeface="Raleway"/>
                <a:sym typeface="Raleway"/>
              </a:rPr>
              <a:t> KOT tarieven</a:t>
            </a:r>
            <a:endParaRPr sz="2200">
              <a:solidFill>
                <a:srgbClr val="654A1D"/>
              </a:solidFill>
              <a:latin typeface="Raleway"/>
              <a:ea typeface="Raleway"/>
              <a:cs typeface="Raleway"/>
              <a:sym typeface="Raleway"/>
            </a:endParaRPr>
          </a:p>
        </p:txBody>
      </p:sp>
      <p:cxnSp>
        <p:nvCxnSpPr>
          <p:cNvPr id="345" name="Google Shape;345;p39"/>
          <p:cNvCxnSpPr/>
          <p:nvPr/>
        </p:nvCxnSpPr>
        <p:spPr>
          <a:xfrm>
            <a:off x="3346675" y="2055700"/>
            <a:ext cx="1013400" cy="0"/>
          </a:xfrm>
          <a:prstGeom prst="straightConnector1">
            <a:avLst/>
          </a:prstGeom>
          <a:noFill/>
          <a:ln cap="flat" cmpd="sng" w="38100">
            <a:solidFill>
              <a:srgbClr val="E19B7C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346" name="Google Shape;346;p39"/>
          <p:cNvCxnSpPr/>
          <p:nvPr/>
        </p:nvCxnSpPr>
        <p:spPr>
          <a:xfrm>
            <a:off x="5542400" y="2789525"/>
            <a:ext cx="801300" cy="0"/>
          </a:xfrm>
          <a:prstGeom prst="straightConnector1">
            <a:avLst/>
          </a:prstGeom>
          <a:noFill/>
          <a:ln cap="flat" cmpd="sng" w="38100">
            <a:solidFill>
              <a:srgbClr val="E19B7C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347" name="Google Shape;347;p39"/>
          <p:cNvCxnSpPr/>
          <p:nvPr/>
        </p:nvCxnSpPr>
        <p:spPr>
          <a:xfrm>
            <a:off x="4360075" y="4108575"/>
            <a:ext cx="801300" cy="0"/>
          </a:xfrm>
          <a:prstGeom prst="straightConnector1">
            <a:avLst/>
          </a:prstGeom>
          <a:noFill/>
          <a:ln cap="flat" cmpd="sng" w="38100">
            <a:solidFill>
              <a:srgbClr val="E19B7C"/>
            </a:solidFill>
            <a:prstDash val="solid"/>
            <a:round/>
            <a:headEnd len="med" w="med" type="none"/>
            <a:tailEnd len="med" w="med" type="none"/>
          </a:ln>
        </p:spPr>
      </p:cxn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51" name="Shape 3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2" name="Google Shape;352;p40"/>
          <p:cNvSpPr txBox="1"/>
          <p:nvPr/>
        </p:nvSpPr>
        <p:spPr>
          <a:xfrm>
            <a:off x="726750" y="655650"/>
            <a:ext cx="7550400" cy="1416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nl" sz="3200">
                <a:solidFill>
                  <a:srgbClr val="654A1D"/>
                </a:solidFill>
                <a:latin typeface="Raleway"/>
                <a:ea typeface="Raleway"/>
                <a:cs typeface="Raleway"/>
                <a:sym typeface="Raleway"/>
              </a:rPr>
              <a:t>Wanneer moet ik mijn tarieven communiceren?</a:t>
            </a:r>
            <a:endParaRPr sz="3200">
              <a:solidFill>
                <a:srgbClr val="654A1D"/>
              </a:solidFill>
              <a:latin typeface="Raleway"/>
              <a:ea typeface="Raleway"/>
              <a:cs typeface="Raleway"/>
              <a:sym typeface="Raleway"/>
            </a:endParaRPr>
          </a:p>
        </p:txBody>
      </p:sp>
      <p:sp>
        <p:nvSpPr>
          <p:cNvPr id="353" name="Google Shape;353;p40"/>
          <p:cNvSpPr/>
          <p:nvPr/>
        </p:nvSpPr>
        <p:spPr>
          <a:xfrm>
            <a:off x="0" y="4530375"/>
            <a:ext cx="9144000" cy="676200"/>
          </a:xfrm>
          <a:prstGeom prst="rect">
            <a:avLst/>
          </a:prstGeom>
          <a:solidFill>
            <a:srgbClr val="E19B7C"/>
          </a:solidFill>
          <a:ln cap="flat" cmpd="sng" w="9525">
            <a:solidFill>
              <a:srgbClr val="E19B7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54" name="Google Shape;354;p40"/>
          <p:cNvSpPr txBox="1"/>
          <p:nvPr/>
        </p:nvSpPr>
        <p:spPr>
          <a:xfrm>
            <a:off x="4036450" y="4668375"/>
            <a:ext cx="49050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>
                <a:solidFill>
                  <a:schemeClr val="lt1"/>
                </a:solidFill>
                <a:latin typeface="Raleway"/>
                <a:ea typeface="Raleway"/>
                <a:cs typeface="Raleway"/>
                <a:sym typeface="Raleway"/>
              </a:rPr>
              <a:t>door Jeroen Pernot, Nettobijdrage.nl op 2 november 2023</a:t>
            </a:r>
            <a:endParaRPr>
              <a:solidFill>
                <a:schemeClr val="lt1"/>
              </a:solidFill>
              <a:latin typeface="Raleway"/>
              <a:ea typeface="Raleway"/>
              <a:cs typeface="Raleway"/>
              <a:sym typeface="Raleway"/>
            </a:endParaRPr>
          </a:p>
        </p:txBody>
      </p:sp>
      <p:sp>
        <p:nvSpPr>
          <p:cNvPr id="355" name="Google Shape;355;p40"/>
          <p:cNvSpPr txBox="1"/>
          <p:nvPr/>
        </p:nvSpPr>
        <p:spPr>
          <a:xfrm>
            <a:off x="140625" y="4606875"/>
            <a:ext cx="2669700" cy="52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 sz="2200">
                <a:solidFill>
                  <a:schemeClr val="lt1"/>
                </a:solidFill>
                <a:latin typeface="Raleway"/>
                <a:ea typeface="Raleway"/>
                <a:cs typeface="Raleway"/>
                <a:sym typeface="Raleway"/>
              </a:rPr>
              <a:t>Communicatie</a:t>
            </a:r>
            <a:endParaRPr sz="2200">
              <a:solidFill>
                <a:schemeClr val="lt1"/>
              </a:solidFill>
              <a:latin typeface="Raleway"/>
              <a:ea typeface="Raleway"/>
              <a:cs typeface="Raleway"/>
              <a:sym typeface="Raleway"/>
            </a:endParaRPr>
          </a:p>
        </p:txBody>
      </p:sp>
      <p:sp>
        <p:nvSpPr>
          <p:cNvPr id="356" name="Google Shape;356;p40"/>
          <p:cNvSpPr txBox="1"/>
          <p:nvPr/>
        </p:nvSpPr>
        <p:spPr>
          <a:xfrm>
            <a:off x="766850" y="2275738"/>
            <a:ext cx="6885600" cy="52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-368300" lvl="0" marL="457200" rtl="0" algn="l">
              <a:spcBef>
                <a:spcPts val="0"/>
              </a:spcBef>
              <a:spcAft>
                <a:spcPts val="0"/>
              </a:spcAft>
              <a:buClr>
                <a:srgbClr val="654A1D"/>
              </a:buClr>
              <a:buSzPts val="2200"/>
              <a:buFont typeface="Raleway"/>
              <a:buChar char="-"/>
            </a:pPr>
            <a:r>
              <a:rPr lang="nl" sz="2200">
                <a:solidFill>
                  <a:srgbClr val="654A1D"/>
                </a:solidFill>
                <a:latin typeface="Raleway"/>
                <a:ea typeface="Raleway"/>
                <a:cs typeface="Raleway"/>
                <a:sym typeface="Raleway"/>
              </a:rPr>
              <a:t>Uiterlijk 30 november</a:t>
            </a:r>
            <a:endParaRPr b="1" sz="2200">
              <a:solidFill>
                <a:srgbClr val="654A1D"/>
              </a:solidFill>
              <a:latin typeface="Raleway"/>
              <a:ea typeface="Raleway"/>
              <a:cs typeface="Raleway"/>
              <a:sym typeface="Raleway"/>
            </a:endParaRPr>
          </a:p>
        </p:txBody>
      </p:sp>
      <p:cxnSp>
        <p:nvCxnSpPr>
          <p:cNvPr id="357" name="Google Shape;357;p40"/>
          <p:cNvCxnSpPr/>
          <p:nvPr/>
        </p:nvCxnSpPr>
        <p:spPr>
          <a:xfrm>
            <a:off x="766850" y="2066250"/>
            <a:ext cx="2444100" cy="0"/>
          </a:xfrm>
          <a:prstGeom prst="straightConnector1">
            <a:avLst/>
          </a:prstGeom>
          <a:noFill/>
          <a:ln cap="flat" cmpd="sng" w="38100">
            <a:solidFill>
              <a:srgbClr val="E19B7C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358" name="Google Shape;358;p40"/>
          <p:cNvSpPr txBox="1"/>
          <p:nvPr/>
        </p:nvSpPr>
        <p:spPr>
          <a:xfrm>
            <a:off x="748650" y="3003050"/>
            <a:ext cx="7646700" cy="52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-368300" lvl="0" marL="457200" rtl="0" algn="l">
              <a:spcBef>
                <a:spcPts val="0"/>
              </a:spcBef>
              <a:spcAft>
                <a:spcPts val="0"/>
              </a:spcAft>
              <a:buClr>
                <a:srgbClr val="654A1D"/>
              </a:buClr>
              <a:buSzPts val="2200"/>
              <a:buFont typeface="Raleway"/>
              <a:buChar char="-"/>
            </a:pPr>
            <a:r>
              <a:rPr lang="nl" sz="2200">
                <a:solidFill>
                  <a:srgbClr val="654A1D"/>
                </a:solidFill>
                <a:latin typeface="Raleway"/>
                <a:ea typeface="Raleway"/>
                <a:cs typeface="Raleway"/>
                <a:sym typeface="Raleway"/>
              </a:rPr>
              <a:t>Wenselijk is voor </a:t>
            </a:r>
            <a:r>
              <a:rPr b="1" lang="nl" sz="2200">
                <a:solidFill>
                  <a:srgbClr val="654A1D"/>
                </a:solidFill>
                <a:latin typeface="Raleway"/>
                <a:ea typeface="Raleway"/>
                <a:cs typeface="Raleway"/>
                <a:sym typeface="Raleway"/>
              </a:rPr>
              <a:t>24 november</a:t>
            </a:r>
            <a:endParaRPr b="1" sz="2200">
              <a:solidFill>
                <a:srgbClr val="654A1D"/>
              </a:solidFill>
              <a:latin typeface="Raleway"/>
              <a:ea typeface="Raleway"/>
              <a:cs typeface="Raleway"/>
              <a:sym typeface="Raleway"/>
            </a:endParaRPr>
          </a:p>
        </p:txBody>
      </p:sp>
      <p:cxnSp>
        <p:nvCxnSpPr>
          <p:cNvPr id="359" name="Google Shape;359;p40"/>
          <p:cNvCxnSpPr/>
          <p:nvPr/>
        </p:nvCxnSpPr>
        <p:spPr>
          <a:xfrm>
            <a:off x="3533050" y="3486350"/>
            <a:ext cx="1661700" cy="0"/>
          </a:xfrm>
          <a:prstGeom prst="straightConnector1">
            <a:avLst/>
          </a:prstGeom>
          <a:noFill/>
          <a:ln cap="flat" cmpd="sng" w="38100">
            <a:solidFill>
              <a:srgbClr val="E19B7C"/>
            </a:solidFill>
            <a:prstDash val="solid"/>
            <a:round/>
            <a:headEnd len="med" w="med" type="none"/>
            <a:tailEnd len="med" w="med" type="none"/>
          </a:ln>
        </p:spPr>
      </p:cxn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63" name="Shape 3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4" name="Google Shape;364;p41"/>
          <p:cNvSpPr/>
          <p:nvPr/>
        </p:nvSpPr>
        <p:spPr>
          <a:xfrm>
            <a:off x="0" y="4530375"/>
            <a:ext cx="9144000" cy="676200"/>
          </a:xfrm>
          <a:prstGeom prst="rect">
            <a:avLst/>
          </a:prstGeom>
          <a:solidFill>
            <a:srgbClr val="E19B7C"/>
          </a:solidFill>
          <a:ln cap="flat" cmpd="sng" w="9525">
            <a:solidFill>
              <a:srgbClr val="E19B7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65" name="Google Shape;365;p41"/>
          <p:cNvSpPr txBox="1"/>
          <p:nvPr/>
        </p:nvSpPr>
        <p:spPr>
          <a:xfrm>
            <a:off x="4036450" y="4668375"/>
            <a:ext cx="49050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>
                <a:solidFill>
                  <a:schemeClr val="lt1"/>
                </a:solidFill>
                <a:latin typeface="Raleway"/>
                <a:ea typeface="Raleway"/>
                <a:cs typeface="Raleway"/>
                <a:sym typeface="Raleway"/>
              </a:rPr>
              <a:t>door Jeroen Pernot, Nettobijdrage.nl op 2 november 2023</a:t>
            </a:r>
            <a:endParaRPr>
              <a:solidFill>
                <a:schemeClr val="lt1"/>
              </a:solidFill>
              <a:latin typeface="Raleway"/>
              <a:ea typeface="Raleway"/>
              <a:cs typeface="Raleway"/>
              <a:sym typeface="Raleway"/>
            </a:endParaRPr>
          </a:p>
        </p:txBody>
      </p:sp>
      <p:sp>
        <p:nvSpPr>
          <p:cNvPr id="366" name="Google Shape;366;p41"/>
          <p:cNvSpPr txBox="1"/>
          <p:nvPr/>
        </p:nvSpPr>
        <p:spPr>
          <a:xfrm>
            <a:off x="140625" y="4606875"/>
            <a:ext cx="2669700" cy="52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 sz="2200">
                <a:solidFill>
                  <a:schemeClr val="lt1"/>
                </a:solidFill>
                <a:latin typeface="Raleway"/>
                <a:ea typeface="Raleway"/>
                <a:cs typeface="Raleway"/>
                <a:sym typeface="Raleway"/>
              </a:rPr>
              <a:t>Communicatie</a:t>
            </a:r>
            <a:endParaRPr sz="2200">
              <a:solidFill>
                <a:schemeClr val="lt1"/>
              </a:solidFill>
              <a:latin typeface="Raleway"/>
              <a:ea typeface="Raleway"/>
              <a:cs typeface="Raleway"/>
              <a:sym typeface="Raleway"/>
            </a:endParaRPr>
          </a:p>
        </p:txBody>
      </p:sp>
      <p:cxnSp>
        <p:nvCxnSpPr>
          <p:cNvPr id="367" name="Google Shape;367;p41"/>
          <p:cNvCxnSpPr/>
          <p:nvPr/>
        </p:nvCxnSpPr>
        <p:spPr>
          <a:xfrm>
            <a:off x="2725150" y="1698475"/>
            <a:ext cx="3091200" cy="0"/>
          </a:xfrm>
          <a:prstGeom prst="straightConnector1">
            <a:avLst/>
          </a:prstGeom>
          <a:noFill/>
          <a:ln cap="flat" cmpd="sng" w="38100">
            <a:solidFill>
              <a:srgbClr val="E19B7C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368" name="Google Shape;368;p41"/>
          <p:cNvSpPr txBox="1"/>
          <p:nvPr/>
        </p:nvSpPr>
        <p:spPr>
          <a:xfrm>
            <a:off x="1737200" y="1162900"/>
            <a:ext cx="5399100" cy="52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 sz="2200">
                <a:solidFill>
                  <a:srgbClr val="654A1D"/>
                </a:solidFill>
                <a:latin typeface="Raleway"/>
                <a:ea typeface="Raleway"/>
                <a:cs typeface="Raleway"/>
                <a:sym typeface="Raleway"/>
              </a:rPr>
              <a:t>Je hebt dus alle tijd voor een oplossing</a:t>
            </a:r>
            <a:endParaRPr sz="2200">
              <a:solidFill>
                <a:srgbClr val="654A1D"/>
              </a:solidFill>
              <a:latin typeface="Raleway"/>
              <a:ea typeface="Raleway"/>
              <a:cs typeface="Raleway"/>
              <a:sym typeface="Raleway"/>
            </a:endParaRPr>
          </a:p>
        </p:txBody>
      </p:sp>
      <p:pic>
        <p:nvPicPr>
          <p:cNvPr id="369" name="Google Shape;369;p4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251387" y="1895800"/>
            <a:ext cx="2038726" cy="203872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5"/>
          <p:cNvSpPr txBox="1"/>
          <p:nvPr/>
        </p:nvSpPr>
        <p:spPr>
          <a:xfrm>
            <a:off x="3023075" y="962275"/>
            <a:ext cx="49050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9" name="Google Shape;79;p15"/>
          <p:cNvSpPr txBox="1"/>
          <p:nvPr/>
        </p:nvSpPr>
        <p:spPr>
          <a:xfrm>
            <a:off x="4036450" y="4668375"/>
            <a:ext cx="49050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>
                <a:solidFill>
                  <a:schemeClr val="lt1"/>
                </a:solidFill>
                <a:latin typeface="Raleway"/>
                <a:ea typeface="Raleway"/>
                <a:cs typeface="Raleway"/>
                <a:sym typeface="Raleway"/>
              </a:rPr>
              <a:t>door Jeroen Pernot, Nettobijdrage.nl op 2 november 2023</a:t>
            </a:r>
            <a:endParaRPr>
              <a:solidFill>
                <a:schemeClr val="lt1"/>
              </a:solidFill>
              <a:latin typeface="Raleway"/>
              <a:ea typeface="Raleway"/>
              <a:cs typeface="Raleway"/>
              <a:sym typeface="Raleway"/>
            </a:endParaRPr>
          </a:p>
        </p:txBody>
      </p:sp>
      <p:sp>
        <p:nvSpPr>
          <p:cNvPr id="80" name="Google Shape;80;p15"/>
          <p:cNvSpPr/>
          <p:nvPr/>
        </p:nvSpPr>
        <p:spPr>
          <a:xfrm>
            <a:off x="0" y="4530375"/>
            <a:ext cx="9144000" cy="676200"/>
          </a:xfrm>
          <a:prstGeom prst="rect">
            <a:avLst/>
          </a:prstGeom>
          <a:solidFill>
            <a:srgbClr val="E19B7C"/>
          </a:solidFill>
          <a:ln cap="flat" cmpd="sng" w="9525">
            <a:solidFill>
              <a:srgbClr val="E19B7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1" name="Google Shape;81;p15"/>
          <p:cNvSpPr txBox="1"/>
          <p:nvPr/>
        </p:nvSpPr>
        <p:spPr>
          <a:xfrm>
            <a:off x="4036450" y="4668375"/>
            <a:ext cx="49050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>
                <a:solidFill>
                  <a:schemeClr val="lt1"/>
                </a:solidFill>
                <a:latin typeface="Raleway"/>
                <a:ea typeface="Raleway"/>
                <a:cs typeface="Raleway"/>
                <a:sym typeface="Raleway"/>
              </a:rPr>
              <a:t>door Jeroen Pernot, Nettobijdrage.nl op 2 november 2023</a:t>
            </a:r>
            <a:endParaRPr>
              <a:solidFill>
                <a:schemeClr val="lt1"/>
              </a:solidFill>
              <a:latin typeface="Raleway"/>
              <a:ea typeface="Raleway"/>
              <a:cs typeface="Raleway"/>
              <a:sym typeface="Raleway"/>
            </a:endParaRPr>
          </a:p>
        </p:txBody>
      </p:sp>
      <p:sp>
        <p:nvSpPr>
          <p:cNvPr id="82" name="Google Shape;82;p15"/>
          <p:cNvSpPr txBox="1"/>
          <p:nvPr/>
        </p:nvSpPr>
        <p:spPr>
          <a:xfrm>
            <a:off x="726750" y="655650"/>
            <a:ext cx="6885600" cy="677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 sz="3200">
                <a:solidFill>
                  <a:srgbClr val="654A1D"/>
                </a:solidFill>
                <a:latin typeface="Raleway"/>
                <a:ea typeface="Raleway"/>
                <a:cs typeface="Raleway"/>
                <a:sym typeface="Raleway"/>
              </a:rPr>
              <a:t>Waarom zijn we hier?</a:t>
            </a:r>
            <a:endParaRPr sz="3200">
              <a:solidFill>
                <a:srgbClr val="654A1D"/>
              </a:solidFill>
              <a:latin typeface="Raleway"/>
              <a:ea typeface="Raleway"/>
              <a:cs typeface="Raleway"/>
              <a:sym typeface="Raleway"/>
            </a:endParaRPr>
          </a:p>
        </p:txBody>
      </p:sp>
      <p:cxnSp>
        <p:nvCxnSpPr>
          <p:cNvPr id="83" name="Google Shape;83;p15"/>
          <p:cNvCxnSpPr/>
          <p:nvPr/>
        </p:nvCxnSpPr>
        <p:spPr>
          <a:xfrm>
            <a:off x="817950" y="1332750"/>
            <a:ext cx="2444100" cy="0"/>
          </a:xfrm>
          <a:prstGeom prst="straightConnector1">
            <a:avLst/>
          </a:prstGeom>
          <a:noFill/>
          <a:ln cap="flat" cmpd="sng" w="38100">
            <a:solidFill>
              <a:srgbClr val="E19B7C"/>
            </a:solidFill>
            <a:prstDash val="solid"/>
            <a:round/>
            <a:headEnd len="med" w="med" type="none"/>
            <a:tailEnd len="med" w="med" type="none"/>
          </a:ln>
        </p:spPr>
      </p:cxnSp>
      <p:pic>
        <p:nvPicPr>
          <p:cNvPr id="84" name="Google Shape;84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17950" y="1514875"/>
            <a:ext cx="4630117" cy="28631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73" name="Shape 3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4" name="Google Shape;374;p42"/>
          <p:cNvSpPr/>
          <p:nvPr/>
        </p:nvSpPr>
        <p:spPr>
          <a:xfrm>
            <a:off x="0" y="4530375"/>
            <a:ext cx="9144000" cy="676200"/>
          </a:xfrm>
          <a:prstGeom prst="rect">
            <a:avLst/>
          </a:prstGeom>
          <a:solidFill>
            <a:srgbClr val="E19B7C"/>
          </a:solidFill>
          <a:ln cap="flat" cmpd="sng" w="9525">
            <a:solidFill>
              <a:srgbClr val="E19B7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5" name="Google Shape;375;p42"/>
          <p:cNvSpPr txBox="1"/>
          <p:nvPr/>
        </p:nvSpPr>
        <p:spPr>
          <a:xfrm>
            <a:off x="4036450" y="4668375"/>
            <a:ext cx="49050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>
                <a:solidFill>
                  <a:schemeClr val="lt1"/>
                </a:solidFill>
                <a:latin typeface="Raleway"/>
                <a:ea typeface="Raleway"/>
                <a:cs typeface="Raleway"/>
                <a:sym typeface="Raleway"/>
              </a:rPr>
              <a:t>door Jeroen Pernot, Nettobijdrage.nl op 2 november 2023</a:t>
            </a:r>
            <a:endParaRPr>
              <a:solidFill>
                <a:schemeClr val="lt1"/>
              </a:solidFill>
              <a:latin typeface="Raleway"/>
              <a:ea typeface="Raleway"/>
              <a:cs typeface="Raleway"/>
              <a:sym typeface="Raleway"/>
            </a:endParaRPr>
          </a:p>
        </p:txBody>
      </p:sp>
      <p:sp>
        <p:nvSpPr>
          <p:cNvPr id="376" name="Google Shape;376;p42"/>
          <p:cNvSpPr txBox="1"/>
          <p:nvPr/>
        </p:nvSpPr>
        <p:spPr>
          <a:xfrm>
            <a:off x="140625" y="4606875"/>
            <a:ext cx="2669700" cy="52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 sz="2200">
                <a:solidFill>
                  <a:schemeClr val="lt1"/>
                </a:solidFill>
                <a:latin typeface="Raleway"/>
                <a:ea typeface="Raleway"/>
                <a:cs typeface="Raleway"/>
                <a:sym typeface="Raleway"/>
              </a:rPr>
              <a:t>Communicatie</a:t>
            </a:r>
            <a:endParaRPr sz="2200">
              <a:solidFill>
                <a:schemeClr val="lt1"/>
              </a:solidFill>
              <a:latin typeface="Raleway"/>
              <a:ea typeface="Raleway"/>
              <a:cs typeface="Raleway"/>
              <a:sym typeface="Raleway"/>
            </a:endParaRPr>
          </a:p>
        </p:txBody>
      </p:sp>
      <p:pic>
        <p:nvPicPr>
          <p:cNvPr id="377" name="Google Shape;377;p4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329550" y="2123300"/>
            <a:ext cx="4762500" cy="790575"/>
          </a:xfrm>
          <a:prstGeom prst="rect">
            <a:avLst/>
          </a:prstGeom>
          <a:noFill/>
          <a:ln>
            <a:noFill/>
          </a:ln>
        </p:spPr>
      </p:pic>
      <p:sp>
        <p:nvSpPr>
          <p:cNvPr id="378" name="Google Shape;378;p42"/>
          <p:cNvSpPr txBox="1"/>
          <p:nvPr/>
        </p:nvSpPr>
        <p:spPr>
          <a:xfrm>
            <a:off x="726750" y="655650"/>
            <a:ext cx="7550400" cy="677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nl" sz="3200">
                <a:solidFill>
                  <a:srgbClr val="654A1D"/>
                </a:solidFill>
                <a:latin typeface="Raleway"/>
                <a:ea typeface="Raleway"/>
                <a:cs typeface="Raleway"/>
                <a:sym typeface="Raleway"/>
              </a:rPr>
              <a:t>De oplossing</a:t>
            </a:r>
            <a:endParaRPr sz="3200">
              <a:solidFill>
                <a:srgbClr val="654A1D"/>
              </a:solidFill>
              <a:latin typeface="Raleway"/>
              <a:ea typeface="Raleway"/>
              <a:cs typeface="Raleway"/>
              <a:sym typeface="Raleway"/>
            </a:endParaRPr>
          </a:p>
        </p:txBody>
      </p:sp>
      <p:cxnSp>
        <p:nvCxnSpPr>
          <p:cNvPr id="379" name="Google Shape;379;p42"/>
          <p:cNvCxnSpPr/>
          <p:nvPr/>
        </p:nvCxnSpPr>
        <p:spPr>
          <a:xfrm>
            <a:off x="766850" y="1332750"/>
            <a:ext cx="2444100" cy="0"/>
          </a:xfrm>
          <a:prstGeom prst="straightConnector1">
            <a:avLst/>
          </a:prstGeom>
          <a:noFill/>
          <a:ln cap="flat" cmpd="sng" w="38100">
            <a:solidFill>
              <a:srgbClr val="E19B7C"/>
            </a:solidFill>
            <a:prstDash val="solid"/>
            <a:round/>
            <a:headEnd len="med" w="med" type="none"/>
            <a:tailEnd len="med" w="med" type="none"/>
          </a:ln>
        </p:spPr>
      </p:cxn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83" name="Shape 3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4" name="Google Shape;384;p43"/>
          <p:cNvSpPr/>
          <p:nvPr/>
        </p:nvSpPr>
        <p:spPr>
          <a:xfrm>
            <a:off x="0" y="4530375"/>
            <a:ext cx="9144000" cy="676200"/>
          </a:xfrm>
          <a:prstGeom prst="rect">
            <a:avLst/>
          </a:prstGeom>
          <a:solidFill>
            <a:srgbClr val="E19B7C"/>
          </a:solidFill>
          <a:ln cap="flat" cmpd="sng" w="9525">
            <a:solidFill>
              <a:srgbClr val="E19B7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85" name="Google Shape;385;p43"/>
          <p:cNvSpPr txBox="1"/>
          <p:nvPr/>
        </p:nvSpPr>
        <p:spPr>
          <a:xfrm>
            <a:off x="4036450" y="4668375"/>
            <a:ext cx="49050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>
                <a:solidFill>
                  <a:schemeClr val="lt1"/>
                </a:solidFill>
                <a:latin typeface="Raleway"/>
                <a:ea typeface="Raleway"/>
                <a:cs typeface="Raleway"/>
                <a:sym typeface="Raleway"/>
              </a:rPr>
              <a:t>door Jeroen Pernot, Nettobijdrage.nl op 2 november 2023</a:t>
            </a:r>
            <a:endParaRPr>
              <a:solidFill>
                <a:schemeClr val="lt1"/>
              </a:solidFill>
              <a:latin typeface="Raleway"/>
              <a:ea typeface="Raleway"/>
              <a:cs typeface="Raleway"/>
              <a:sym typeface="Raleway"/>
            </a:endParaRPr>
          </a:p>
        </p:txBody>
      </p:sp>
      <p:sp>
        <p:nvSpPr>
          <p:cNvPr id="386" name="Google Shape;386;p43"/>
          <p:cNvSpPr txBox="1"/>
          <p:nvPr/>
        </p:nvSpPr>
        <p:spPr>
          <a:xfrm>
            <a:off x="140625" y="4606875"/>
            <a:ext cx="2669700" cy="52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 sz="2200">
                <a:solidFill>
                  <a:schemeClr val="lt1"/>
                </a:solidFill>
                <a:latin typeface="Raleway"/>
                <a:ea typeface="Raleway"/>
                <a:cs typeface="Raleway"/>
                <a:sym typeface="Raleway"/>
              </a:rPr>
              <a:t>Communicatie</a:t>
            </a:r>
            <a:endParaRPr sz="2200">
              <a:solidFill>
                <a:schemeClr val="lt1"/>
              </a:solidFill>
              <a:latin typeface="Raleway"/>
              <a:ea typeface="Raleway"/>
              <a:cs typeface="Raleway"/>
              <a:sym typeface="Raleway"/>
            </a:endParaRPr>
          </a:p>
        </p:txBody>
      </p:sp>
      <p:sp>
        <p:nvSpPr>
          <p:cNvPr id="387" name="Google Shape;387;p43"/>
          <p:cNvSpPr txBox="1"/>
          <p:nvPr/>
        </p:nvSpPr>
        <p:spPr>
          <a:xfrm>
            <a:off x="726750" y="655650"/>
            <a:ext cx="7550400" cy="677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nl" sz="3200">
                <a:solidFill>
                  <a:srgbClr val="654A1D"/>
                </a:solidFill>
                <a:latin typeface="Raleway"/>
                <a:ea typeface="Raleway"/>
                <a:cs typeface="Raleway"/>
                <a:sym typeface="Raleway"/>
              </a:rPr>
              <a:t>De oplossing</a:t>
            </a:r>
            <a:endParaRPr sz="3200">
              <a:solidFill>
                <a:srgbClr val="654A1D"/>
              </a:solidFill>
              <a:latin typeface="Raleway"/>
              <a:ea typeface="Raleway"/>
              <a:cs typeface="Raleway"/>
              <a:sym typeface="Raleway"/>
            </a:endParaRPr>
          </a:p>
        </p:txBody>
      </p:sp>
      <p:cxnSp>
        <p:nvCxnSpPr>
          <p:cNvPr id="388" name="Google Shape;388;p43"/>
          <p:cNvCxnSpPr/>
          <p:nvPr/>
        </p:nvCxnSpPr>
        <p:spPr>
          <a:xfrm>
            <a:off x="766850" y="1332750"/>
            <a:ext cx="2444100" cy="0"/>
          </a:xfrm>
          <a:prstGeom prst="straightConnector1">
            <a:avLst/>
          </a:prstGeom>
          <a:noFill/>
          <a:ln cap="flat" cmpd="sng" w="38100">
            <a:solidFill>
              <a:srgbClr val="E19B7C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389" name="Google Shape;389;p43"/>
          <p:cNvSpPr txBox="1"/>
          <p:nvPr/>
        </p:nvSpPr>
        <p:spPr>
          <a:xfrm>
            <a:off x="766850" y="1858488"/>
            <a:ext cx="6885600" cy="52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-368300" lvl="0" marL="457200" rtl="0" algn="l">
              <a:spcBef>
                <a:spcPts val="0"/>
              </a:spcBef>
              <a:spcAft>
                <a:spcPts val="0"/>
              </a:spcAft>
              <a:buClr>
                <a:srgbClr val="654A1D"/>
              </a:buClr>
              <a:buSzPts val="2200"/>
              <a:buFont typeface="Raleway"/>
              <a:buChar char="-"/>
            </a:pPr>
            <a:r>
              <a:rPr lang="nl" sz="2200">
                <a:solidFill>
                  <a:srgbClr val="654A1D"/>
                </a:solidFill>
                <a:latin typeface="Raleway"/>
                <a:ea typeface="Raleway"/>
                <a:cs typeface="Raleway"/>
                <a:sym typeface="Raleway"/>
              </a:rPr>
              <a:t>Binnen 1 uur online op jouw website</a:t>
            </a:r>
            <a:endParaRPr b="1" sz="2200">
              <a:solidFill>
                <a:srgbClr val="654A1D"/>
              </a:solidFill>
              <a:latin typeface="Raleway"/>
              <a:ea typeface="Raleway"/>
              <a:cs typeface="Raleway"/>
              <a:sym typeface="Raleway"/>
            </a:endParaRPr>
          </a:p>
        </p:txBody>
      </p:sp>
      <p:sp>
        <p:nvSpPr>
          <p:cNvPr id="390" name="Google Shape;390;p43"/>
          <p:cNvSpPr txBox="1"/>
          <p:nvPr/>
        </p:nvSpPr>
        <p:spPr>
          <a:xfrm>
            <a:off x="766850" y="2479238"/>
            <a:ext cx="6885600" cy="52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-368300" lvl="0" marL="457200" rtl="0" algn="l">
              <a:spcBef>
                <a:spcPts val="0"/>
              </a:spcBef>
              <a:spcAft>
                <a:spcPts val="0"/>
              </a:spcAft>
              <a:buClr>
                <a:srgbClr val="654A1D"/>
              </a:buClr>
              <a:buSzPts val="2200"/>
              <a:buFont typeface="Raleway"/>
              <a:buChar char="-"/>
            </a:pPr>
            <a:r>
              <a:rPr lang="nl" sz="2200">
                <a:solidFill>
                  <a:srgbClr val="654A1D"/>
                </a:solidFill>
                <a:latin typeface="Raleway"/>
                <a:ea typeface="Raleway"/>
                <a:cs typeface="Raleway"/>
                <a:sym typeface="Raleway"/>
              </a:rPr>
              <a:t>Twee versies (Officieus &amp; Officieel)</a:t>
            </a:r>
            <a:endParaRPr b="1" sz="2200">
              <a:solidFill>
                <a:srgbClr val="654A1D"/>
              </a:solidFill>
              <a:latin typeface="Raleway"/>
              <a:ea typeface="Raleway"/>
              <a:cs typeface="Raleway"/>
              <a:sym typeface="Raleway"/>
            </a:endParaRPr>
          </a:p>
        </p:txBody>
      </p:sp>
      <p:sp>
        <p:nvSpPr>
          <p:cNvPr id="391" name="Google Shape;391;p43"/>
          <p:cNvSpPr txBox="1"/>
          <p:nvPr/>
        </p:nvSpPr>
        <p:spPr>
          <a:xfrm>
            <a:off x="766850" y="3099988"/>
            <a:ext cx="6885600" cy="52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-368300" lvl="0" marL="457200" rtl="0" algn="l">
              <a:spcBef>
                <a:spcPts val="0"/>
              </a:spcBef>
              <a:spcAft>
                <a:spcPts val="0"/>
              </a:spcAft>
              <a:buClr>
                <a:srgbClr val="654A1D"/>
              </a:buClr>
              <a:buSzPts val="2200"/>
              <a:buFont typeface="Raleway"/>
              <a:buChar char="-"/>
            </a:pPr>
            <a:r>
              <a:rPr lang="nl" sz="2200">
                <a:solidFill>
                  <a:srgbClr val="654A1D"/>
                </a:solidFill>
                <a:latin typeface="Raleway"/>
                <a:ea typeface="Raleway"/>
                <a:cs typeface="Raleway"/>
                <a:sym typeface="Raleway"/>
              </a:rPr>
              <a:t>Eigen design</a:t>
            </a:r>
            <a:endParaRPr b="1" sz="2200">
              <a:solidFill>
                <a:srgbClr val="654A1D"/>
              </a:solidFill>
              <a:latin typeface="Raleway"/>
              <a:ea typeface="Raleway"/>
              <a:cs typeface="Raleway"/>
              <a:sym typeface="Raleway"/>
            </a:endParaRPr>
          </a:p>
        </p:txBody>
      </p:sp>
      <p:sp>
        <p:nvSpPr>
          <p:cNvPr id="392" name="Google Shape;392;p43"/>
          <p:cNvSpPr txBox="1"/>
          <p:nvPr/>
        </p:nvSpPr>
        <p:spPr>
          <a:xfrm>
            <a:off x="766850" y="3674288"/>
            <a:ext cx="6885600" cy="52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-368300" lvl="0" marL="457200" rtl="0" algn="l">
              <a:spcBef>
                <a:spcPts val="0"/>
              </a:spcBef>
              <a:spcAft>
                <a:spcPts val="0"/>
              </a:spcAft>
              <a:buClr>
                <a:srgbClr val="654A1D"/>
              </a:buClr>
              <a:buSzPts val="2200"/>
              <a:buFont typeface="Raleway"/>
              <a:buChar char="-"/>
            </a:pPr>
            <a:r>
              <a:rPr lang="nl" sz="2200">
                <a:solidFill>
                  <a:srgbClr val="654A1D"/>
                </a:solidFill>
                <a:latin typeface="Raleway"/>
                <a:ea typeface="Raleway"/>
                <a:cs typeface="Raleway"/>
                <a:sym typeface="Raleway"/>
              </a:rPr>
              <a:t>Goedkoop</a:t>
            </a:r>
            <a:endParaRPr b="1" sz="2200">
              <a:solidFill>
                <a:srgbClr val="654A1D"/>
              </a:solidFill>
              <a:latin typeface="Raleway"/>
              <a:ea typeface="Raleway"/>
              <a:cs typeface="Raleway"/>
              <a:sym typeface="Raleway"/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96" name="Shape 3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7" name="Google Shape;397;p44"/>
          <p:cNvSpPr/>
          <p:nvPr/>
        </p:nvSpPr>
        <p:spPr>
          <a:xfrm>
            <a:off x="0" y="4530375"/>
            <a:ext cx="9144000" cy="676200"/>
          </a:xfrm>
          <a:prstGeom prst="rect">
            <a:avLst/>
          </a:prstGeom>
          <a:solidFill>
            <a:srgbClr val="E19B7C"/>
          </a:solidFill>
          <a:ln cap="flat" cmpd="sng" w="9525">
            <a:solidFill>
              <a:srgbClr val="E19B7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98" name="Google Shape;398;p44"/>
          <p:cNvSpPr txBox="1"/>
          <p:nvPr/>
        </p:nvSpPr>
        <p:spPr>
          <a:xfrm>
            <a:off x="4036450" y="4668375"/>
            <a:ext cx="49050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>
                <a:solidFill>
                  <a:schemeClr val="lt1"/>
                </a:solidFill>
                <a:latin typeface="Raleway"/>
                <a:ea typeface="Raleway"/>
                <a:cs typeface="Raleway"/>
                <a:sym typeface="Raleway"/>
              </a:rPr>
              <a:t>door Jeroen Pernot, Nettobijdrage.nl op 2 november 2023</a:t>
            </a:r>
            <a:endParaRPr>
              <a:solidFill>
                <a:schemeClr val="lt1"/>
              </a:solidFill>
              <a:latin typeface="Raleway"/>
              <a:ea typeface="Raleway"/>
              <a:cs typeface="Raleway"/>
              <a:sym typeface="Raleway"/>
            </a:endParaRPr>
          </a:p>
        </p:txBody>
      </p:sp>
      <p:sp>
        <p:nvSpPr>
          <p:cNvPr id="399" name="Google Shape;399;p44"/>
          <p:cNvSpPr txBox="1"/>
          <p:nvPr/>
        </p:nvSpPr>
        <p:spPr>
          <a:xfrm>
            <a:off x="140625" y="4606875"/>
            <a:ext cx="2669700" cy="52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 sz="2200">
                <a:solidFill>
                  <a:schemeClr val="lt1"/>
                </a:solidFill>
                <a:latin typeface="Raleway"/>
                <a:ea typeface="Raleway"/>
                <a:cs typeface="Raleway"/>
                <a:sym typeface="Raleway"/>
              </a:rPr>
              <a:t>Communicatie</a:t>
            </a:r>
            <a:endParaRPr sz="2200">
              <a:solidFill>
                <a:schemeClr val="lt1"/>
              </a:solidFill>
              <a:latin typeface="Raleway"/>
              <a:ea typeface="Raleway"/>
              <a:cs typeface="Raleway"/>
              <a:sym typeface="Raleway"/>
            </a:endParaRPr>
          </a:p>
        </p:txBody>
      </p:sp>
      <p:sp>
        <p:nvSpPr>
          <p:cNvPr id="400" name="Google Shape;400;p44"/>
          <p:cNvSpPr txBox="1"/>
          <p:nvPr/>
        </p:nvSpPr>
        <p:spPr>
          <a:xfrm>
            <a:off x="726750" y="655650"/>
            <a:ext cx="7550400" cy="677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nl" sz="3200">
                <a:solidFill>
                  <a:srgbClr val="654A1D"/>
                </a:solidFill>
                <a:latin typeface="Raleway"/>
                <a:ea typeface="Raleway"/>
                <a:cs typeface="Raleway"/>
                <a:sym typeface="Raleway"/>
              </a:rPr>
              <a:t>De oplossing</a:t>
            </a:r>
            <a:endParaRPr sz="3200">
              <a:solidFill>
                <a:srgbClr val="654A1D"/>
              </a:solidFill>
              <a:latin typeface="Raleway"/>
              <a:ea typeface="Raleway"/>
              <a:cs typeface="Raleway"/>
              <a:sym typeface="Raleway"/>
            </a:endParaRPr>
          </a:p>
        </p:txBody>
      </p:sp>
      <p:cxnSp>
        <p:nvCxnSpPr>
          <p:cNvPr id="401" name="Google Shape;401;p44"/>
          <p:cNvCxnSpPr/>
          <p:nvPr/>
        </p:nvCxnSpPr>
        <p:spPr>
          <a:xfrm>
            <a:off x="766850" y="1332750"/>
            <a:ext cx="2444100" cy="0"/>
          </a:xfrm>
          <a:prstGeom prst="straightConnector1">
            <a:avLst/>
          </a:prstGeom>
          <a:noFill/>
          <a:ln cap="flat" cmpd="sng" w="38100">
            <a:solidFill>
              <a:srgbClr val="E19B7C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402" name="Google Shape;402;p44"/>
          <p:cNvSpPr/>
          <p:nvPr/>
        </p:nvSpPr>
        <p:spPr>
          <a:xfrm>
            <a:off x="2818700" y="2231125"/>
            <a:ext cx="3227400" cy="885600"/>
          </a:xfrm>
          <a:prstGeom prst="roundRect">
            <a:avLst>
              <a:gd fmla="val 16667" name="adj"/>
            </a:avLst>
          </a:prstGeom>
          <a:solidFill>
            <a:srgbClr val="654A1D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03" name="Google Shape;403;p44"/>
          <p:cNvSpPr txBox="1"/>
          <p:nvPr/>
        </p:nvSpPr>
        <p:spPr>
          <a:xfrm>
            <a:off x="2631775" y="2412325"/>
            <a:ext cx="3269700" cy="52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 sz="2200" u="sng">
                <a:solidFill>
                  <a:schemeClr val="lt1"/>
                </a:solidFill>
                <a:latin typeface="Raleway"/>
                <a:ea typeface="Raleway"/>
                <a:cs typeface="Raleway"/>
                <a:sym typeface="Raleway"/>
                <a:hlinkClick r:id="rId3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Bekijk de rekentool</a:t>
            </a:r>
            <a:endParaRPr b="1" sz="2200">
              <a:solidFill>
                <a:schemeClr val="lt1"/>
              </a:solidFill>
              <a:latin typeface="Raleway"/>
              <a:ea typeface="Raleway"/>
              <a:cs typeface="Raleway"/>
              <a:sym typeface="Raleway"/>
            </a:endParaR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07" name="Shape 4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8" name="Google Shape;408;p45"/>
          <p:cNvSpPr/>
          <p:nvPr/>
        </p:nvSpPr>
        <p:spPr>
          <a:xfrm>
            <a:off x="0" y="4530375"/>
            <a:ext cx="9144000" cy="676200"/>
          </a:xfrm>
          <a:prstGeom prst="rect">
            <a:avLst/>
          </a:prstGeom>
          <a:solidFill>
            <a:srgbClr val="E19B7C"/>
          </a:solidFill>
          <a:ln cap="flat" cmpd="sng" w="9525">
            <a:solidFill>
              <a:srgbClr val="E19B7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09" name="Google Shape;409;p45"/>
          <p:cNvSpPr txBox="1"/>
          <p:nvPr/>
        </p:nvSpPr>
        <p:spPr>
          <a:xfrm>
            <a:off x="4036450" y="4668375"/>
            <a:ext cx="49050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>
                <a:solidFill>
                  <a:schemeClr val="lt1"/>
                </a:solidFill>
                <a:latin typeface="Raleway"/>
                <a:ea typeface="Raleway"/>
                <a:cs typeface="Raleway"/>
                <a:sym typeface="Raleway"/>
              </a:rPr>
              <a:t>door Jeroen Pernot, Nettobijdrage.nl op 2 november 2023</a:t>
            </a:r>
            <a:endParaRPr>
              <a:solidFill>
                <a:schemeClr val="lt1"/>
              </a:solidFill>
              <a:latin typeface="Raleway"/>
              <a:ea typeface="Raleway"/>
              <a:cs typeface="Raleway"/>
              <a:sym typeface="Raleway"/>
            </a:endParaRPr>
          </a:p>
        </p:txBody>
      </p:sp>
      <p:sp>
        <p:nvSpPr>
          <p:cNvPr id="410" name="Google Shape;410;p45"/>
          <p:cNvSpPr txBox="1"/>
          <p:nvPr/>
        </p:nvSpPr>
        <p:spPr>
          <a:xfrm>
            <a:off x="140625" y="4606875"/>
            <a:ext cx="2669700" cy="52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 sz="2200">
                <a:solidFill>
                  <a:schemeClr val="lt1"/>
                </a:solidFill>
                <a:latin typeface="Raleway"/>
                <a:ea typeface="Raleway"/>
                <a:cs typeface="Raleway"/>
                <a:sym typeface="Raleway"/>
              </a:rPr>
              <a:t>Communicatie</a:t>
            </a:r>
            <a:endParaRPr sz="2200">
              <a:solidFill>
                <a:schemeClr val="lt1"/>
              </a:solidFill>
              <a:latin typeface="Raleway"/>
              <a:ea typeface="Raleway"/>
              <a:cs typeface="Raleway"/>
              <a:sym typeface="Raleway"/>
            </a:endParaRPr>
          </a:p>
        </p:txBody>
      </p:sp>
      <p:sp>
        <p:nvSpPr>
          <p:cNvPr id="411" name="Google Shape;411;p45"/>
          <p:cNvSpPr txBox="1"/>
          <p:nvPr/>
        </p:nvSpPr>
        <p:spPr>
          <a:xfrm>
            <a:off x="726750" y="655650"/>
            <a:ext cx="4365600" cy="677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nl" sz="3200">
                <a:solidFill>
                  <a:srgbClr val="654A1D"/>
                </a:solidFill>
                <a:latin typeface="Raleway"/>
                <a:ea typeface="Raleway"/>
                <a:cs typeface="Raleway"/>
                <a:sym typeface="Raleway"/>
              </a:rPr>
              <a:t>Prijzen</a:t>
            </a:r>
            <a:endParaRPr sz="3200">
              <a:solidFill>
                <a:srgbClr val="654A1D"/>
              </a:solidFill>
              <a:latin typeface="Raleway"/>
              <a:ea typeface="Raleway"/>
              <a:cs typeface="Raleway"/>
              <a:sym typeface="Raleway"/>
            </a:endParaRPr>
          </a:p>
        </p:txBody>
      </p:sp>
      <p:cxnSp>
        <p:nvCxnSpPr>
          <p:cNvPr id="412" name="Google Shape;412;p45"/>
          <p:cNvCxnSpPr/>
          <p:nvPr/>
        </p:nvCxnSpPr>
        <p:spPr>
          <a:xfrm>
            <a:off x="766850" y="1332750"/>
            <a:ext cx="2444100" cy="0"/>
          </a:xfrm>
          <a:prstGeom prst="straightConnector1">
            <a:avLst/>
          </a:prstGeom>
          <a:noFill/>
          <a:ln cap="flat" cmpd="sng" w="38100">
            <a:solidFill>
              <a:srgbClr val="E19B7C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413" name="Google Shape;413;p45"/>
          <p:cNvSpPr txBox="1"/>
          <p:nvPr/>
        </p:nvSpPr>
        <p:spPr>
          <a:xfrm>
            <a:off x="765975" y="1798888"/>
            <a:ext cx="6885600" cy="52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 sz="2200">
                <a:solidFill>
                  <a:srgbClr val="654A1D"/>
                </a:solidFill>
                <a:latin typeface="Raleway"/>
                <a:ea typeface="Raleway"/>
                <a:cs typeface="Raleway"/>
                <a:sym typeface="Raleway"/>
              </a:rPr>
              <a:t>eenmalig € 59</a:t>
            </a:r>
            <a:endParaRPr b="1" sz="2200">
              <a:solidFill>
                <a:srgbClr val="654A1D"/>
              </a:solidFill>
              <a:latin typeface="Raleway"/>
              <a:ea typeface="Raleway"/>
              <a:cs typeface="Raleway"/>
              <a:sym typeface="Raleway"/>
            </a:endParaRPr>
          </a:p>
        </p:txBody>
      </p:sp>
      <p:sp>
        <p:nvSpPr>
          <p:cNvPr id="414" name="Google Shape;414;p45"/>
          <p:cNvSpPr txBox="1"/>
          <p:nvPr/>
        </p:nvSpPr>
        <p:spPr>
          <a:xfrm>
            <a:off x="765975" y="2670375"/>
            <a:ext cx="6885600" cy="52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 sz="2200">
                <a:solidFill>
                  <a:srgbClr val="654A1D"/>
                </a:solidFill>
                <a:latin typeface="Raleway"/>
                <a:ea typeface="Raleway"/>
                <a:cs typeface="Raleway"/>
                <a:sym typeface="Raleway"/>
              </a:rPr>
              <a:t>jaarabonnement:</a:t>
            </a:r>
            <a:r>
              <a:rPr lang="nl" sz="2200">
                <a:solidFill>
                  <a:srgbClr val="654A1D"/>
                </a:solidFill>
                <a:latin typeface="Raleway"/>
                <a:ea typeface="Raleway"/>
                <a:cs typeface="Raleway"/>
                <a:sym typeface="Raleway"/>
              </a:rPr>
              <a:t> € 119 tot € 349</a:t>
            </a:r>
            <a:endParaRPr b="1" sz="2200">
              <a:solidFill>
                <a:srgbClr val="654A1D"/>
              </a:solidFill>
              <a:latin typeface="Raleway"/>
              <a:ea typeface="Raleway"/>
              <a:cs typeface="Raleway"/>
              <a:sym typeface="Raleway"/>
            </a:endParaRPr>
          </a:p>
        </p:txBody>
      </p:sp>
      <p:sp>
        <p:nvSpPr>
          <p:cNvPr id="415" name="Google Shape;415;p45"/>
          <p:cNvSpPr txBox="1"/>
          <p:nvPr/>
        </p:nvSpPr>
        <p:spPr>
          <a:xfrm>
            <a:off x="765975" y="3482250"/>
            <a:ext cx="6885600" cy="52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 sz="2200">
                <a:solidFill>
                  <a:srgbClr val="654A1D"/>
                </a:solidFill>
                <a:latin typeface="Raleway"/>
                <a:ea typeface="Raleway"/>
                <a:cs typeface="Raleway"/>
                <a:sym typeface="Raleway"/>
              </a:rPr>
              <a:t>voordeelabonnement</a:t>
            </a:r>
            <a:r>
              <a:rPr lang="nl" sz="2200">
                <a:solidFill>
                  <a:srgbClr val="654A1D"/>
                </a:solidFill>
                <a:latin typeface="Raleway"/>
                <a:ea typeface="Raleway"/>
                <a:cs typeface="Raleway"/>
                <a:sym typeface="Raleway"/>
              </a:rPr>
              <a:t>: € 249 tot € 849</a:t>
            </a:r>
            <a:endParaRPr b="1" sz="2200">
              <a:solidFill>
                <a:srgbClr val="654A1D"/>
              </a:solidFill>
              <a:latin typeface="Raleway"/>
              <a:ea typeface="Raleway"/>
              <a:cs typeface="Raleway"/>
              <a:sym typeface="Raleway"/>
            </a:endParaRPr>
          </a:p>
        </p:txBody>
      </p:sp>
      <p:sp>
        <p:nvSpPr>
          <p:cNvPr id="416" name="Google Shape;416;p45"/>
          <p:cNvSpPr txBox="1"/>
          <p:nvPr/>
        </p:nvSpPr>
        <p:spPr>
          <a:xfrm>
            <a:off x="766850" y="2202450"/>
            <a:ext cx="2444100" cy="369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 sz="1200">
                <a:solidFill>
                  <a:srgbClr val="654A1D"/>
                </a:solidFill>
                <a:latin typeface="Raleway"/>
                <a:ea typeface="Raleway"/>
                <a:cs typeface="Raleway"/>
                <a:sym typeface="Raleway"/>
              </a:rPr>
              <a:t>publicatie t/m 31/12/2023</a:t>
            </a:r>
            <a:endParaRPr sz="1200">
              <a:solidFill>
                <a:srgbClr val="654A1D"/>
              </a:solidFill>
              <a:latin typeface="Raleway"/>
              <a:ea typeface="Raleway"/>
              <a:cs typeface="Raleway"/>
              <a:sym typeface="Raleway"/>
            </a:endParaRPr>
          </a:p>
        </p:txBody>
      </p:sp>
      <p:sp>
        <p:nvSpPr>
          <p:cNvPr id="417" name="Google Shape;417;p45"/>
          <p:cNvSpPr txBox="1"/>
          <p:nvPr/>
        </p:nvSpPr>
        <p:spPr>
          <a:xfrm>
            <a:off x="783450" y="3052700"/>
            <a:ext cx="2952000" cy="369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 sz="1200">
                <a:solidFill>
                  <a:srgbClr val="654A1D"/>
                </a:solidFill>
                <a:latin typeface="Raleway"/>
                <a:ea typeface="Raleway"/>
                <a:cs typeface="Raleway"/>
                <a:sym typeface="Raleway"/>
              </a:rPr>
              <a:t>1 tot 30 locaties per dienstverlening</a:t>
            </a:r>
            <a:endParaRPr sz="1200">
              <a:solidFill>
                <a:srgbClr val="654A1D"/>
              </a:solidFill>
              <a:latin typeface="Raleway"/>
              <a:ea typeface="Raleway"/>
              <a:cs typeface="Raleway"/>
              <a:sym typeface="Raleway"/>
            </a:endParaRPr>
          </a:p>
        </p:txBody>
      </p:sp>
      <p:sp>
        <p:nvSpPr>
          <p:cNvPr id="418" name="Google Shape;418;p45"/>
          <p:cNvSpPr txBox="1"/>
          <p:nvPr/>
        </p:nvSpPr>
        <p:spPr>
          <a:xfrm>
            <a:off x="765975" y="3902950"/>
            <a:ext cx="3483900" cy="369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 sz="1200">
                <a:solidFill>
                  <a:srgbClr val="654A1D"/>
                </a:solidFill>
                <a:latin typeface="Raleway"/>
                <a:ea typeface="Raleway"/>
                <a:cs typeface="Raleway"/>
                <a:sym typeface="Raleway"/>
              </a:rPr>
              <a:t>KDV &amp; BSO &amp; Peuteropvang 3 tot 90 locaties</a:t>
            </a:r>
            <a:endParaRPr sz="1200">
              <a:solidFill>
                <a:srgbClr val="654A1D"/>
              </a:solidFill>
              <a:latin typeface="Raleway"/>
              <a:ea typeface="Raleway"/>
              <a:cs typeface="Raleway"/>
              <a:sym typeface="Raleway"/>
            </a:endParaRPr>
          </a:p>
        </p:txBody>
      </p:sp>
      <p:grpSp>
        <p:nvGrpSpPr>
          <p:cNvPr id="419" name="Google Shape;419;p45"/>
          <p:cNvGrpSpPr/>
          <p:nvPr/>
        </p:nvGrpSpPr>
        <p:grpSpPr>
          <a:xfrm>
            <a:off x="6267525" y="1252300"/>
            <a:ext cx="2567750" cy="2030325"/>
            <a:chOff x="5501125" y="1022375"/>
            <a:chExt cx="2567750" cy="2030325"/>
          </a:xfrm>
        </p:grpSpPr>
        <p:sp>
          <p:nvSpPr>
            <p:cNvPr id="420" name="Google Shape;420;p45"/>
            <p:cNvSpPr/>
            <p:nvPr/>
          </p:nvSpPr>
          <p:spPr>
            <a:xfrm>
              <a:off x="5501125" y="1037825"/>
              <a:ext cx="2350500" cy="369300"/>
            </a:xfrm>
            <a:prstGeom prst="rect">
              <a:avLst/>
            </a:prstGeom>
            <a:solidFill>
              <a:srgbClr val="E19B7C"/>
            </a:solidFill>
            <a:ln cap="flat" cmpd="sng" w="9525">
              <a:solidFill>
                <a:srgbClr val="E19B7C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21" name="Google Shape;421;p45"/>
            <p:cNvSpPr/>
            <p:nvPr/>
          </p:nvSpPr>
          <p:spPr>
            <a:xfrm>
              <a:off x="5501150" y="1374425"/>
              <a:ext cx="2350450" cy="1678275"/>
            </a:xfrm>
            <a:prstGeom prst="flowChartProcess">
              <a:avLst/>
            </a:prstGeom>
            <a:solidFill>
              <a:srgbClr val="654A1D"/>
            </a:solidFill>
            <a:ln cap="flat" cmpd="sng" w="9525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22" name="Google Shape;422;p45"/>
            <p:cNvSpPr txBox="1"/>
            <p:nvPr/>
          </p:nvSpPr>
          <p:spPr>
            <a:xfrm>
              <a:off x="5624775" y="2357925"/>
              <a:ext cx="2444100" cy="5232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sp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nl" sz="2200">
                  <a:solidFill>
                    <a:schemeClr val="lt1"/>
                  </a:solidFill>
                  <a:latin typeface="Raleway"/>
                  <a:ea typeface="Raleway"/>
                  <a:cs typeface="Raleway"/>
                  <a:sym typeface="Raleway"/>
                </a:rPr>
                <a:t>€ 69 tot € 499</a:t>
              </a:r>
              <a:endParaRPr b="1" sz="2200">
                <a:solidFill>
                  <a:schemeClr val="lt1"/>
                </a:solidFill>
                <a:latin typeface="Raleway"/>
                <a:ea typeface="Raleway"/>
                <a:cs typeface="Raleway"/>
                <a:sym typeface="Raleway"/>
              </a:endParaRPr>
            </a:p>
          </p:txBody>
        </p:sp>
        <p:sp>
          <p:nvSpPr>
            <p:cNvPr id="423" name="Google Shape;423;p45"/>
            <p:cNvSpPr txBox="1"/>
            <p:nvPr/>
          </p:nvSpPr>
          <p:spPr>
            <a:xfrm>
              <a:off x="6007650" y="1022375"/>
              <a:ext cx="1519800" cy="4002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sp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nl">
                  <a:solidFill>
                    <a:schemeClr val="lt1"/>
                  </a:solidFill>
                  <a:latin typeface="Raleway"/>
                  <a:ea typeface="Raleway"/>
                  <a:cs typeface="Raleway"/>
                  <a:sym typeface="Raleway"/>
                </a:rPr>
                <a:t>INSTALLATIE</a:t>
              </a:r>
              <a:endParaRPr>
                <a:solidFill>
                  <a:schemeClr val="lt1"/>
                </a:solidFill>
                <a:latin typeface="Raleway"/>
                <a:ea typeface="Raleway"/>
                <a:cs typeface="Raleway"/>
                <a:sym typeface="Raleway"/>
              </a:endParaRPr>
            </a:p>
          </p:txBody>
        </p:sp>
        <p:sp>
          <p:nvSpPr>
            <p:cNvPr id="424" name="Google Shape;424;p45"/>
            <p:cNvSpPr txBox="1"/>
            <p:nvPr/>
          </p:nvSpPr>
          <p:spPr>
            <a:xfrm>
              <a:off x="5683500" y="1422775"/>
              <a:ext cx="2168100" cy="585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sp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nl" sz="2600">
                  <a:solidFill>
                    <a:schemeClr val="lt1"/>
                  </a:solidFill>
                  <a:latin typeface="Raleway"/>
                  <a:ea typeface="Raleway"/>
                  <a:cs typeface="Raleway"/>
                  <a:sym typeface="Raleway"/>
                </a:rPr>
                <a:t>plug &amp; play</a:t>
              </a:r>
              <a:endParaRPr b="1" sz="2600">
                <a:solidFill>
                  <a:schemeClr val="lt1"/>
                </a:solidFill>
                <a:latin typeface="Raleway"/>
                <a:ea typeface="Raleway"/>
                <a:cs typeface="Raleway"/>
                <a:sym typeface="Raleway"/>
              </a:endParaRPr>
            </a:p>
          </p:txBody>
        </p:sp>
        <p:sp>
          <p:nvSpPr>
            <p:cNvPr id="425" name="Google Shape;425;p45"/>
            <p:cNvSpPr txBox="1"/>
            <p:nvPr/>
          </p:nvSpPr>
          <p:spPr>
            <a:xfrm>
              <a:off x="6108175" y="2007775"/>
              <a:ext cx="1069800" cy="369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sp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nl" sz="1200">
                  <a:solidFill>
                    <a:schemeClr val="lt1"/>
                  </a:solidFill>
                  <a:latin typeface="Raleway"/>
                  <a:ea typeface="Raleway"/>
                  <a:cs typeface="Raleway"/>
                  <a:sym typeface="Raleway"/>
                </a:rPr>
                <a:t>of eenmalig</a:t>
              </a:r>
              <a:endParaRPr b="1" sz="1200">
                <a:solidFill>
                  <a:schemeClr val="lt1"/>
                </a:solidFill>
                <a:latin typeface="Raleway"/>
                <a:ea typeface="Raleway"/>
                <a:cs typeface="Raleway"/>
                <a:sym typeface="Raleway"/>
              </a:endParaRPr>
            </a:p>
          </p:txBody>
        </p:sp>
      </p:grp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29" name="Shape 4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" name="Google Shape;430;p46"/>
          <p:cNvSpPr/>
          <p:nvPr/>
        </p:nvSpPr>
        <p:spPr>
          <a:xfrm>
            <a:off x="0" y="4530375"/>
            <a:ext cx="9144000" cy="676200"/>
          </a:xfrm>
          <a:prstGeom prst="rect">
            <a:avLst/>
          </a:prstGeom>
          <a:solidFill>
            <a:srgbClr val="E19B7C"/>
          </a:solidFill>
          <a:ln cap="flat" cmpd="sng" w="9525">
            <a:solidFill>
              <a:srgbClr val="E19B7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31" name="Google Shape;431;p46"/>
          <p:cNvSpPr txBox="1"/>
          <p:nvPr/>
        </p:nvSpPr>
        <p:spPr>
          <a:xfrm>
            <a:off x="4036450" y="4668375"/>
            <a:ext cx="49050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>
                <a:solidFill>
                  <a:schemeClr val="lt1"/>
                </a:solidFill>
                <a:latin typeface="Raleway"/>
                <a:ea typeface="Raleway"/>
                <a:cs typeface="Raleway"/>
                <a:sym typeface="Raleway"/>
              </a:rPr>
              <a:t>door Jeroen Pernot, Nettobijdrage.nl op 2 november 2023</a:t>
            </a:r>
            <a:endParaRPr>
              <a:solidFill>
                <a:schemeClr val="lt1"/>
              </a:solidFill>
              <a:latin typeface="Raleway"/>
              <a:ea typeface="Raleway"/>
              <a:cs typeface="Raleway"/>
              <a:sym typeface="Raleway"/>
            </a:endParaRPr>
          </a:p>
        </p:txBody>
      </p:sp>
      <p:sp>
        <p:nvSpPr>
          <p:cNvPr id="432" name="Google Shape;432;p46"/>
          <p:cNvSpPr txBox="1"/>
          <p:nvPr/>
        </p:nvSpPr>
        <p:spPr>
          <a:xfrm>
            <a:off x="140625" y="4606875"/>
            <a:ext cx="2669700" cy="52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 sz="2200">
                <a:solidFill>
                  <a:schemeClr val="lt1"/>
                </a:solidFill>
                <a:latin typeface="Raleway"/>
                <a:ea typeface="Raleway"/>
                <a:cs typeface="Raleway"/>
                <a:sym typeface="Raleway"/>
              </a:rPr>
              <a:t>Communicatie</a:t>
            </a:r>
            <a:endParaRPr sz="2200">
              <a:solidFill>
                <a:schemeClr val="lt1"/>
              </a:solidFill>
              <a:latin typeface="Raleway"/>
              <a:ea typeface="Raleway"/>
              <a:cs typeface="Raleway"/>
              <a:sym typeface="Raleway"/>
            </a:endParaRPr>
          </a:p>
        </p:txBody>
      </p:sp>
      <p:sp>
        <p:nvSpPr>
          <p:cNvPr id="433" name="Google Shape;433;p46"/>
          <p:cNvSpPr txBox="1"/>
          <p:nvPr/>
        </p:nvSpPr>
        <p:spPr>
          <a:xfrm>
            <a:off x="726750" y="655650"/>
            <a:ext cx="7550400" cy="677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nl" sz="3200">
                <a:solidFill>
                  <a:srgbClr val="654A1D"/>
                </a:solidFill>
                <a:latin typeface="Raleway"/>
                <a:ea typeface="Raleway"/>
                <a:cs typeface="Raleway"/>
                <a:sym typeface="Raleway"/>
              </a:rPr>
              <a:t>Bestellen</a:t>
            </a:r>
            <a:endParaRPr sz="3200">
              <a:solidFill>
                <a:srgbClr val="654A1D"/>
              </a:solidFill>
              <a:latin typeface="Raleway"/>
              <a:ea typeface="Raleway"/>
              <a:cs typeface="Raleway"/>
              <a:sym typeface="Raleway"/>
            </a:endParaRPr>
          </a:p>
        </p:txBody>
      </p:sp>
      <p:cxnSp>
        <p:nvCxnSpPr>
          <p:cNvPr id="434" name="Google Shape;434;p46"/>
          <p:cNvCxnSpPr/>
          <p:nvPr/>
        </p:nvCxnSpPr>
        <p:spPr>
          <a:xfrm>
            <a:off x="766850" y="1332750"/>
            <a:ext cx="2444100" cy="0"/>
          </a:xfrm>
          <a:prstGeom prst="straightConnector1">
            <a:avLst/>
          </a:prstGeom>
          <a:noFill/>
          <a:ln cap="flat" cmpd="sng" w="38100">
            <a:solidFill>
              <a:srgbClr val="E19B7C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435" name="Google Shape;435;p46"/>
          <p:cNvSpPr txBox="1"/>
          <p:nvPr/>
        </p:nvSpPr>
        <p:spPr>
          <a:xfrm>
            <a:off x="766850" y="1925788"/>
            <a:ext cx="6885600" cy="204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nl" sz="2200">
                <a:solidFill>
                  <a:srgbClr val="654A1D"/>
                </a:solidFill>
                <a:latin typeface="Raleway"/>
                <a:ea typeface="Raleway"/>
                <a:cs typeface="Raleway"/>
                <a:sym typeface="Raleway"/>
              </a:rPr>
              <a:t>De rekentool kan je </a:t>
            </a:r>
            <a:r>
              <a:rPr lang="nl" sz="2200" u="sng">
                <a:solidFill>
                  <a:srgbClr val="E19B7C"/>
                </a:solidFill>
                <a:latin typeface="Raleway"/>
                <a:ea typeface="Raleway"/>
                <a:cs typeface="Raleway"/>
                <a:sym typeface="Raleway"/>
                <a:hlinkClick r:id="rId3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bestellen</a:t>
            </a:r>
            <a:r>
              <a:rPr lang="nl" sz="2200">
                <a:solidFill>
                  <a:srgbClr val="654A1D"/>
                </a:solidFill>
                <a:latin typeface="Raleway"/>
                <a:ea typeface="Raleway"/>
                <a:cs typeface="Raleway"/>
                <a:sym typeface="Raleway"/>
              </a:rPr>
              <a:t> via de website van Nettobijdrage.nl. Binnen 5 minuten is het geregeld en daarna kan je direct de rekentool instellen &amp; publiceren.</a:t>
            </a:r>
            <a:endParaRPr b="1" sz="2200">
              <a:solidFill>
                <a:srgbClr val="654A1D"/>
              </a:solidFill>
              <a:latin typeface="Raleway"/>
              <a:ea typeface="Raleway"/>
              <a:cs typeface="Raleway"/>
              <a:sym typeface="Raleway"/>
            </a:endParaRP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39" name="Shape 4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" name="Google Shape;440;p47"/>
          <p:cNvSpPr/>
          <p:nvPr/>
        </p:nvSpPr>
        <p:spPr>
          <a:xfrm>
            <a:off x="0" y="4530375"/>
            <a:ext cx="9144000" cy="676200"/>
          </a:xfrm>
          <a:prstGeom prst="rect">
            <a:avLst/>
          </a:prstGeom>
          <a:solidFill>
            <a:srgbClr val="E19B7C"/>
          </a:solidFill>
          <a:ln cap="flat" cmpd="sng" w="9525">
            <a:solidFill>
              <a:srgbClr val="E19B7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41" name="Google Shape;441;p47"/>
          <p:cNvSpPr txBox="1"/>
          <p:nvPr/>
        </p:nvSpPr>
        <p:spPr>
          <a:xfrm>
            <a:off x="4036450" y="4668375"/>
            <a:ext cx="49050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>
                <a:solidFill>
                  <a:schemeClr val="lt1"/>
                </a:solidFill>
                <a:latin typeface="Raleway"/>
                <a:ea typeface="Raleway"/>
                <a:cs typeface="Raleway"/>
                <a:sym typeface="Raleway"/>
              </a:rPr>
              <a:t>door Jeroen Pernot, Nettobijdrage.nl op 2 november 2023</a:t>
            </a:r>
            <a:endParaRPr>
              <a:solidFill>
                <a:schemeClr val="lt1"/>
              </a:solidFill>
              <a:latin typeface="Raleway"/>
              <a:ea typeface="Raleway"/>
              <a:cs typeface="Raleway"/>
              <a:sym typeface="Raleway"/>
            </a:endParaRPr>
          </a:p>
        </p:txBody>
      </p:sp>
      <p:sp>
        <p:nvSpPr>
          <p:cNvPr id="442" name="Google Shape;442;p47"/>
          <p:cNvSpPr txBox="1"/>
          <p:nvPr/>
        </p:nvSpPr>
        <p:spPr>
          <a:xfrm>
            <a:off x="140625" y="4606875"/>
            <a:ext cx="2669700" cy="52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 sz="2200">
                <a:solidFill>
                  <a:schemeClr val="lt1"/>
                </a:solidFill>
                <a:latin typeface="Raleway"/>
                <a:ea typeface="Raleway"/>
                <a:cs typeface="Raleway"/>
                <a:sym typeface="Raleway"/>
              </a:rPr>
              <a:t>Communicatie</a:t>
            </a:r>
            <a:endParaRPr sz="2200">
              <a:solidFill>
                <a:schemeClr val="lt1"/>
              </a:solidFill>
              <a:latin typeface="Raleway"/>
              <a:ea typeface="Raleway"/>
              <a:cs typeface="Raleway"/>
              <a:sym typeface="Raleway"/>
            </a:endParaRPr>
          </a:p>
        </p:txBody>
      </p:sp>
      <p:sp>
        <p:nvSpPr>
          <p:cNvPr id="443" name="Google Shape;443;p47"/>
          <p:cNvSpPr txBox="1"/>
          <p:nvPr/>
        </p:nvSpPr>
        <p:spPr>
          <a:xfrm>
            <a:off x="726750" y="655650"/>
            <a:ext cx="7550400" cy="677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nl" sz="3200">
                <a:solidFill>
                  <a:srgbClr val="654A1D"/>
                </a:solidFill>
                <a:latin typeface="Raleway"/>
                <a:ea typeface="Raleway"/>
                <a:cs typeface="Raleway"/>
                <a:sym typeface="Raleway"/>
              </a:rPr>
              <a:t>Vraag &amp; Antwoord</a:t>
            </a:r>
            <a:endParaRPr sz="3200">
              <a:solidFill>
                <a:srgbClr val="654A1D"/>
              </a:solidFill>
              <a:latin typeface="Raleway"/>
              <a:ea typeface="Raleway"/>
              <a:cs typeface="Raleway"/>
              <a:sym typeface="Raleway"/>
            </a:endParaRPr>
          </a:p>
        </p:txBody>
      </p:sp>
      <p:cxnSp>
        <p:nvCxnSpPr>
          <p:cNvPr id="444" name="Google Shape;444;p47"/>
          <p:cNvCxnSpPr/>
          <p:nvPr/>
        </p:nvCxnSpPr>
        <p:spPr>
          <a:xfrm>
            <a:off x="766850" y="1332750"/>
            <a:ext cx="2444100" cy="0"/>
          </a:xfrm>
          <a:prstGeom prst="straightConnector1">
            <a:avLst/>
          </a:prstGeom>
          <a:noFill/>
          <a:ln cap="flat" cmpd="sng" w="38100">
            <a:solidFill>
              <a:srgbClr val="E19B7C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445" name="Google Shape;445;p47"/>
          <p:cNvSpPr txBox="1"/>
          <p:nvPr/>
        </p:nvSpPr>
        <p:spPr>
          <a:xfrm>
            <a:off x="766850" y="1925788"/>
            <a:ext cx="6885600" cy="204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nl" sz="2200">
                <a:solidFill>
                  <a:srgbClr val="654A1D"/>
                </a:solidFill>
                <a:latin typeface="Raleway"/>
                <a:ea typeface="Raleway"/>
                <a:cs typeface="Raleway"/>
                <a:sym typeface="Raleway"/>
              </a:rPr>
              <a:t>Dank je wel voor jullie aandacht. Ik hoop dat ik de situatie heb verduidelijkt. Nu heb ik tot 13:00 uur de tijd voor al jullie vragen. Laten we even naar de gestelde vragen kijken.</a:t>
            </a:r>
            <a:endParaRPr b="1" sz="2200">
              <a:solidFill>
                <a:srgbClr val="654A1D"/>
              </a:solidFill>
              <a:latin typeface="Raleway"/>
              <a:ea typeface="Raleway"/>
              <a:cs typeface="Raleway"/>
              <a:sym typeface="Raleway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6"/>
          <p:cNvSpPr txBox="1"/>
          <p:nvPr/>
        </p:nvSpPr>
        <p:spPr>
          <a:xfrm>
            <a:off x="3886950" y="1512075"/>
            <a:ext cx="1370100" cy="52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 sz="2200">
                <a:solidFill>
                  <a:srgbClr val="654A1D"/>
                </a:solidFill>
                <a:latin typeface="Raleway"/>
                <a:ea typeface="Raleway"/>
                <a:cs typeface="Raleway"/>
                <a:sym typeface="Raleway"/>
              </a:rPr>
              <a:t>Juridisch</a:t>
            </a:r>
            <a:endParaRPr sz="2200">
              <a:solidFill>
                <a:srgbClr val="654A1D"/>
              </a:solidFill>
              <a:latin typeface="Raleway"/>
              <a:ea typeface="Raleway"/>
              <a:cs typeface="Raleway"/>
              <a:sym typeface="Raleway"/>
            </a:endParaRPr>
          </a:p>
        </p:txBody>
      </p:sp>
      <p:sp>
        <p:nvSpPr>
          <p:cNvPr id="90" name="Google Shape;90;p16"/>
          <p:cNvSpPr txBox="1"/>
          <p:nvPr/>
        </p:nvSpPr>
        <p:spPr>
          <a:xfrm>
            <a:off x="3023075" y="962275"/>
            <a:ext cx="49050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1" name="Google Shape;91;p16"/>
          <p:cNvSpPr txBox="1"/>
          <p:nvPr/>
        </p:nvSpPr>
        <p:spPr>
          <a:xfrm>
            <a:off x="4036450" y="4668375"/>
            <a:ext cx="49050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>
                <a:solidFill>
                  <a:schemeClr val="lt1"/>
                </a:solidFill>
                <a:latin typeface="Raleway"/>
                <a:ea typeface="Raleway"/>
                <a:cs typeface="Raleway"/>
                <a:sym typeface="Raleway"/>
              </a:rPr>
              <a:t>door Jeroen Pernot, Nettobijdrage.nl op 2 november 2023</a:t>
            </a:r>
            <a:endParaRPr>
              <a:solidFill>
                <a:schemeClr val="lt1"/>
              </a:solidFill>
              <a:latin typeface="Raleway"/>
              <a:ea typeface="Raleway"/>
              <a:cs typeface="Raleway"/>
              <a:sym typeface="Raleway"/>
            </a:endParaRPr>
          </a:p>
        </p:txBody>
      </p:sp>
      <p:sp>
        <p:nvSpPr>
          <p:cNvPr id="92" name="Google Shape;92;p16"/>
          <p:cNvSpPr/>
          <p:nvPr/>
        </p:nvSpPr>
        <p:spPr>
          <a:xfrm>
            <a:off x="0" y="4530375"/>
            <a:ext cx="9144000" cy="676200"/>
          </a:xfrm>
          <a:prstGeom prst="rect">
            <a:avLst/>
          </a:prstGeom>
          <a:solidFill>
            <a:srgbClr val="E19B7C"/>
          </a:solidFill>
          <a:ln cap="flat" cmpd="sng" w="9525">
            <a:solidFill>
              <a:srgbClr val="E19B7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3" name="Google Shape;93;p16"/>
          <p:cNvSpPr txBox="1"/>
          <p:nvPr/>
        </p:nvSpPr>
        <p:spPr>
          <a:xfrm>
            <a:off x="3631050" y="621650"/>
            <a:ext cx="1881900" cy="677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 sz="3200">
                <a:solidFill>
                  <a:srgbClr val="654A1D"/>
                </a:solidFill>
              </a:rPr>
              <a:t>INHOUD</a:t>
            </a:r>
            <a:endParaRPr sz="3300">
              <a:solidFill>
                <a:srgbClr val="654A1D"/>
              </a:solidFill>
            </a:endParaRPr>
          </a:p>
        </p:txBody>
      </p:sp>
      <p:sp>
        <p:nvSpPr>
          <p:cNvPr id="94" name="Google Shape;94;p16"/>
          <p:cNvSpPr txBox="1"/>
          <p:nvPr/>
        </p:nvSpPr>
        <p:spPr>
          <a:xfrm>
            <a:off x="3177150" y="2946425"/>
            <a:ext cx="2789700" cy="52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 sz="2200">
                <a:solidFill>
                  <a:srgbClr val="654A1D"/>
                </a:solidFill>
                <a:latin typeface="Raleway"/>
                <a:ea typeface="Raleway"/>
                <a:cs typeface="Raleway"/>
                <a:sym typeface="Raleway"/>
              </a:rPr>
              <a:t>Bedrijfseconomisch</a:t>
            </a:r>
            <a:endParaRPr sz="2200">
              <a:solidFill>
                <a:srgbClr val="654A1D"/>
              </a:solidFill>
              <a:latin typeface="Raleway"/>
              <a:ea typeface="Raleway"/>
              <a:cs typeface="Raleway"/>
              <a:sym typeface="Raleway"/>
            </a:endParaRPr>
          </a:p>
        </p:txBody>
      </p:sp>
      <p:sp>
        <p:nvSpPr>
          <p:cNvPr id="95" name="Google Shape;95;p16"/>
          <p:cNvSpPr txBox="1"/>
          <p:nvPr/>
        </p:nvSpPr>
        <p:spPr>
          <a:xfrm>
            <a:off x="2689950" y="3619213"/>
            <a:ext cx="3764100" cy="52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 sz="2200">
                <a:solidFill>
                  <a:srgbClr val="654A1D"/>
                </a:solidFill>
                <a:latin typeface="Raleway"/>
                <a:ea typeface="Raleway"/>
                <a:cs typeface="Raleway"/>
                <a:sym typeface="Raleway"/>
              </a:rPr>
              <a:t>Communicatie naar ouders</a:t>
            </a:r>
            <a:endParaRPr sz="2200">
              <a:solidFill>
                <a:srgbClr val="654A1D"/>
              </a:solidFill>
              <a:latin typeface="Raleway"/>
              <a:ea typeface="Raleway"/>
              <a:cs typeface="Raleway"/>
              <a:sym typeface="Raleway"/>
            </a:endParaRPr>
          </a:p>
        </p:txBody>
      </p:sp>
      <p:sp>
        <p:nvSpPr>
          <p:cNvPr id="96" name="Google Shape;96;p16"/>
          <p:cNvSpPr txBox="1"/>
          <p:nvPr/>
        </p:nvSpPr>
        <p:spPr>
          <a:xfrm>
            <a:off x="4036450" y="4668375"/>
            <a:ext cx="49050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>
                <a:solidFill>
                  <a:schemeClr val="lt1"/>
                </a:solidFill>
                <a:latin typeface="Raleway"/>
                <a:ea typeface="Raleway"/>
                <a:cs typeface="Raleway"/>
                <a:sym typeface="Raleway"/>
              </a:rPr>
              <a:t>door Jeroen Pernot, Nettobijdrage.nl op 2 november 2023</a:t>
            </a:r>
            <a:endParaRPr>
              <a:solidFill>
                <a:schemeClr val="lt1"/>
              </a:solidFill>
              <a:latin typeface="Raleway"/>
              <a:ea typeface="Raleway"/>
              <a:cs typeface="Raleway"/>
              <a:sym typeface="Raleway"/>
            </a:endParaRPr>
          </a:p>
        </p:txBody>
      </p:sp>
      <p:sp>
        <p:nvSpPr>
          <p:cNvPr id="97" name="Google Shape;97;p16"/>
          <p:cNvSpPr txBox="1"/>
          <p:nvPr/>
        </p:nvSpPr>
        <p:spPr>
          <a:xfrm>
            <a:off x="3414300" y="2229250"/>
            <a:ext cx="2674500" cy="52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 sz="2200">
                <a:solidFill>
                  <a:srgbClr val="654A1D"/>
                </a:solidFill>
                <a:latin typeface="Raleway"/>
                <a:ea typeface="Raleway"/>
                <a:cs typeface="Raleway"/>
                <a:sym typeface="Raleway"/>
              </a:rPr>
              <a:t>Politiek / Sociaal</a:t>
            </a:r>
            <a:endParaRPr sz="2200">
              <a:solidFill>
                <a:srgbClr val="654A1D"/>
              </a:solidFill>
              <a:latin typeface="Raleway"/>
              <a:ea typeface="Raleway"/>
              <a:cs typeface="Raleway"/>
              <a:sym typeface="Raleway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17"/>
          <p:cNvSpPr/>
          <p:nvPr/>
        </p:nvSpPr>
        <p:spPr>
          <a:xfrm>
            <a:off x="0" y="4530375"/>
            <a:ext cx="9144000" cy="676200"/>
          </a:xfrm>
          <a:prstGeom prst="rect">
            <a:avLst/>
          </a:prstGeom>
          <a:solidFill>
            <a:srgbClr val="E19B7C"/>
          </a:solidFill>
          <a:ln cap="flat" cmpd="sng" w="9525">
            <a:solidFill>
              <a:srgbClr val="E19B7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3" name="Google Shape;103;p17"/>
          <p:cNvSpPr txBox="1"/>
          <p:nvPr/>
        </p:nvSpPr>
        <p:spPr>
          <a:xfrm>
            <a:off x="4036450" y="4668375"/>
            <a:ext cx="49050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>
                <a:solidFill>
                  <a:schemeClr val="lt1"/>
                </a:solidFill>
                <a:latin typeface="Raleway"/>
                <a:ea typeface="Raleway"/>
                <a:cs typeface="Raleway"/>
                <a:sym typeface="Raleway"/>
              </a:rPr>
              <a:t>door Jeroen Pernot, Nettobijdrage.nl op 2 november 2023</a:t>
            </a:r>
            <a:endParaRPr>
              <a:solidFill>
                <a:schemeClr val="lt1"/>
              </a:solidFill>
              <a:latin typeface="Raleway"/>
              <a:ea typeface="Raleway"/>
              <a:cs typeface="Raleway"/>
              <a:sym typeface="Raleway"/>
            </a:endParaRPr>
          </a:p>
        </p:txBody>
      </p:sp>
      <p:sp>
        <p:nvSpPr>
          <p:cNvPr id="104" name="Google Shape;104;p17"/>
          <p:cNvSpPr txBox="1"/>
          <p:nvPr/>
        </p:nvSpPr>
        <p:spPr>
          <a:xfrm>
            <a:off x="2832150" y="1869100"/>
            <a:ext cx="3479700" cy="923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 sz="4800">
                <a:solidFill>
                  <a:srgbClr val="654A1D"/>
                </a:solidFill>
                <a:latin typeface="Raleway"/>
                <a:ea typeface="Raleway"/>
                <a:cs typeface="Raleway"/>
                <a:sym typeface="Raleway"/>
              </a:rPr>
              <a:t>JURIDISCH</a:t>
            </a:r>
            <a:endParaRPr sz="4800">
              <a:solidFill>
                <a:srgbClr val="654A1D"/>
              </a:solidFill>
              <a:latin typeface="Raleway"/>
              <a:ea typeface="Raleway"/>
              <a:cs typeface="Raleway"/>
              <a:sym typeface="Raleway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18"/>
          <p:cNvSpPr txBox="1"/>
          <p:nvPr/>
        </p:nvSpPr>
        <p:spPr>
          <a:xfrm>
            <a:off x="726750" y="655650"/>
            <a:ext cx="6885600" cy="677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 sz="3200">
                <a:solidFill>
                  <a:srgbClr val="654A1D"/>
                </a:solidFill>
                <a:latin typeface="Raleway"/>
                <a:ea typeface="Raleway"/>
                <a:cs typeface="Raleway"/>
                <a:sym typeface="Raleway"/>
              </a:rPr>
              <a:t>Gaat de verhoogde KOT echt door? </a:t>
            </a:r>
            <a:endParaRPr sz="3200">
              <a:solidFill>
                <a:srgbClr val="654A1D"/>
              </a:solidFill>
              <a:latin typeface="Raleway"/>
              <a:ea typeface="Raleway"/>
              <a:cs typeface="Raleway"/>
              <a:sym typeface="Raleway"/>
            </a:endParaRPr>
          </a:p>
        </p:txBody>
      </p:sp>
      <p:sp>
        <p:nvSpPr>
          <p:cNvPr id="110" name="Google Shape;110;p18"/>
          <p:cNvSpPr/>
          <p:nvPr/>
        </p:nvSpPr>
        <p:spPr>
          <a:xfrm>
            <a:off x="0" y="4530375"/>
            <a:ext cx="9144000" cy="676200"/>
          </a:xfrm>
          <a:prstGeom prst="rect">
            <a:avLst/>
          </a:prstGeom>
          <a:solidFill>
            <a:srgbClr val="E19B7C"/>
          </a:solidFill>
          <a:ln cap="flat" cmpd="sng" w="9525">
            <a:solidFill>
              <a:srgbClr val="E19B7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1" name="Google Shape;111;p18"/>
          <p:cNvSpPr txBox="1"/>
          <p:nvPr/>
        </p:nvSpPr>
        <p:spPr>
          <a:xfrm>
            <a:off x="4036450" y="4668375"/>
            <a:ext cx="49050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>
                <a:solidFill>
                  <a:schemeClr val="lt1"/>
                </a:solidFill>
                <a:latin typeface="Raleway"/>
                <a:ea typeface="Raleway"/>
                <a:cs typeface="Raleway"/>
                <a:sym typeface="Raleway"/>
              </a:rPr>
              <a:t>door Jeroen Pernot, Nettobijdrage.nl op 2 november 2023</a:t>
            </a:r>
            <a:endParaRPr>
              <a:solidFill>
                <a:schemeClr val="lt1"/>
              </a:solidFill>
              <a:latin typeface="Raleway"/>
              <a:ea typeface="Raleway"/>
              <a:cs typeface="Raleway"/>
              <a:sym typeface="Raleway"/>
            </a:endParaRPr>
          </a:p>
        </p:txBody>
      </p:sp>
      <p:sp>
        <p:nvSpPr>
          <p:cNvPr id="112" name="Google Shape;112;p18"/>
          <p:cNvSpPr txBox="1"/>
          <p:nvPr/>
        </p:nvSpPr>
        <p:spPr>
          <a:xfrm>
            <a:off x="140625" y="4606875"/>
            <a:ext cx="1352100" cy="52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 sz="2200">
                <a:solidFill>
                  <a:schemeClr val="lt1"/>
                </a:solidFill>
                <a:latin typeface="Raleway"/>
                <a:ea typeface="Raleway"/>
                <a:cs typeface="Raleway"/>
                <a:sym typeface="Raleway"/>
              </a:rPr>
              <a:t>Juridisch</a:t>
            </a:r>
            <a:endParaRPr sz="2200">
              <a:solidFill>
                <a:schemeClr val="lt1"/>
              </a:solidFill>
              <a:latin typeface="Raleway"/>
              <a:ea typeface="Raleway"/>
              <a:cs typeface="Raleway"/>
              <a:sym typeface="Raleway"/>
            </a:endParaRPr>
          </a:p>
        </p:txBody>
      </p:sp>
      <p:sp>
        <p:nvSpPr>
          <p:cNvPr id="113" name="Google Shape;113;p18"/>
          <p:cNvSpPr txBox="1"/>
          <p:nvPr/>
        </p:nvSpPr>
        <p:spPr>
          <a:xfrm>
            <a:off x="817950" y="2048550"/>
            <a:ext cx="4036800" cy="52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-368300" lvl="0" marL="457200" rtl="0" algn="l">
              <a:spcBef>
                <a:spcPts val="0"/>
              </a:spcBef>
              <a:spcAft>
                <a:spcPts val="0"/>
              </a:spcAft>
              <a:buClr>
                <a:srgbClr val="654A1D"/>
              </a:buClr>
              <a:buSzPts val="2200"/>
              <a:buFont typeface="Raleway"/>
              <a:buChar char="-"/>
            </a:pPr>
            <a:r>
              <a:rPr lang="nl" sz="2200">
                <a:solidFill>
                  <a:srgbClr val="654A1D"/>
                </a:solidFill>
                <a:latin typeface="Raleway"/>
                <a:ea typeface="Raleway"/>
                <a:cs typeface="Raleway"/>
                <a:sym typeface="Raleway"/>
              </a:rPr>
              <a:t>Wat zijn je bronnen?</a:t>
            </a:r>
            <a:endParaRPr sz="2200">
              <a:solidFill>
                <a:srgbClr val="654A1D"/>
              </a:solidFill>
              <a:latin typeface="Raleway"/>
              <a:ea typeface="Raleway"/>
              <a:cs typeface="Raleway"/>
              <a:sym typeface="Raleway"/>
            </a:endParaRPr>
          </a:p>
        </p:txBody>
      </p:sp>
      <p:sp>
        <p:nvSpPr>
          <p:cNvPr id="114" name="Google Shape;114;p18"/>
          <p:cNvSpPr txBox="1"/>
          <p:nvPr/>
        </p:nvSpPr>
        <p:spPr>
          <a:xfrm>
            <a:off x="817950" y="3589125"/>
            <a:ext cx="6885600" cy="52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-368300" lvl="0" marL="457200" rtl="0" algn="l">
              <a:spcBef>
                <a:spcPts val="0"/>
              </a:spcBef>
              <a:spcAft>
                <a:spcPts val="0"/>
              </a:spcAft>
              <a:buClr>
                <a:srgbClr val="654A1D"/>
              </a:buClr>
              <a:buSzPts val="2200"/>
              <a:buFont typeface="Raleway"/>
              <a:buChar char="-"/>
            </a:pPr>
            <a:r>
              <a:rPr lang="nl" sz="2200">
                <a:solidFill>
                  <a:srgbClr val="654A1D"/>
                </a:solidFill>
                <a:latin typeface="Raleway"/>
                <a:ea typeface="Raleway"/>
                <a:cs typeface="Raleway"/>
                <a:sym typeface="Raleway"/>
              </a:rPr>
              <a:t>Kan ik hiervan op aan?</a:t>
            </a:r>
            <a:endParaRPr sz="2200">
              <a:solidFill>
                <a:srgbClr val="654A1D"/>
              </a:solidFill>
              <a:latin typeface="Raleway"/>
              <a:ea typeface="Raleway"/>
              <a:cs typeface="Raleway"/>
              <a:sym typeface="Raleway"/>
            </a:endParaRPr>
          </a:p>
        </p:txBody>
      </p:sp>
      <p:cxnSp>
        <p:nvCxnSpPr>
          <p:cNvPr id="115" name="Google Shape;115;p18"/>
          <p:cNvCxnSpPr/>
          <p:nvPr/>
        </p:nvCxnSpPr>
        <p:spPr>
          <a:xfrm>
            <a:off x="817950" y="1332750"/>
            <a:ext cx="2444100" cy="0"/>
          </a:xfrm>
          <a:prstGeom prst="straightConnector1">
            <a:avLst/>
          </a:prstGeom>
          <a:noFill/>
          <a:ln cap="flat" cmpd="sng" w="38100">
            <a:solidFill>
              <a:srgbClr val="E19B7C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116" name="Google Shape;116;p18"/>
          <p:cNvSpPr txBox="1"/>
          <p:nvPr/>
        </p:nvSpPr>
        <p:spPr>
          <a:xfrm>
            <a:off x="1353975" y="2571750"/>
            <a:ext cx="49050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 u="sng">
                <a:solidFill>
                  <a:srgbClr val="E19B7C"/>
                </a:solidFill>
                <a:hlinkClick r:id="rId3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Branchevereniging Maatschappelijk Kinderopvang</a:t>
            </a:r>
            <a:endParaRPr>
              <a:solidFill>
                <a:srgbClr val="E19B7C"/>
              </a:solidFill>
            </a:endParaRPr>
          </a:p>
        </p:txBody>
      </p:sp>
      <p:sp>
        <p:nvSpPr>
          <p:cNvPr id="117" name="Google Shape;117;p18"/>
          <p:cNvSpPr txBox="1"/>
          <p:nvPr/>
        </p:nvSpPr>
        <p:spPr>
          <a:xfrm>
            <a:off x="1353975" y="3056913"/>
            <a:ext cx="49050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 u="sng">
                <a:solidFill>
                  <a:srgbClr val="E19B7C"/>
                </a:solidFill>
                <a:hlinkClick r:id="rId4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Eerste Kamer</a:t>
            </a:r>
            <a:r>
              <a:rPr lang="nl">
                <a:solidFill>
                  <a:srgbClr val="E19B7C"/>
                </a:solidFill>
              </a:rPr>
              <a:t> </a:t>
            </a:r>
            <a:r>
              <a:rPr lang="nl">
                <a:solidFill>
                  <a:srgbClr val="654A1D"/>
                </a:solidFill>
              </a:rPr>
              <a:t>en</a:t>
            </a:r>
            <a:r>
              <a:rPr lang="nl">
                <a:solidFill>
                  <a:srgbClr val="E19B7C"/>
                </a:solidFill>
              </a:rPr>
              <a:t> </a:t>
            </a:r>
            <a:r>
              <a:rPr lang="nl" u="sng">
                <a:solidFill>
                  <a:srgbClr val="E19B7C"/>
                </a:solidFill>
                <a:hlinkClick r:id="rId5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Tweede Kamer</a:t>
            </a:r>
            <a:endParaRPr>
              <a:solidFill>
                <a:srgbClr val="E19B7C"/>
              </a:solidFill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19"/>
          <p:cNvSpPr txBox="1"/>
          <p:nvPr/>
        </p:nvSpPr>
        <p:spPr>
          <a:xfrm>
            <a:off x="726750" y="655650"/>
            <a:ext cx="7550400" cy="1169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 sz="3200">
                <a:solidFill>
                  <a:srgbClr val="654A1D"/>
                </a:solidFill>
                <a:latin typeface="Raleway"/>
                <a:ea typeface="Raleway"/>
                <a:cs typeface="Raleway"/>
                <a:sym typeface="Raleway"/>
              </a:rPr>
              <a:t>Kan ik de verhoogde KOT communiceren naar mijn ouders?</a:t>
            </a:r>
            <a:endParaRPr sz="3200">
              <a:solidFill>
                <a:srgbClr val="654A1D"/>
              </a:solidFill>
              <a:latin typeface="Raleway"/>
              <a:ea typeface="Raleway"/>
              <a:cs typeface="Raleway"/>
              <a:sym typeface="Raleway"/>
            </a:endParaRPr>
          </a:p>
        </p:txBody>
      </p:sp>
      <p:sp>
        <p:nvSpPr>
          <p:cNvPr id="123" name="Google Shape;123;p19"/>
          <p:cNvSpPr/>
          <p:nvPr/>
        </p:nvSpPr>
        <p:spPr>
          <a:xfrm>
            <a:off x="0" y="4530375"/>
            <a:ext cx="9144000" cy="676200"/>
          </a:xfrm>
          <a:prstGeom prst="rect">
            <a:avLst/>
          </a:prstGeom>
          <a:solidFill>
            <a:srgbClr val="E19B7C"/>
          </a:solidFill>
          <a:ln cap="flat" cmpd="sng" w="9525">
            <a:solidFill>
              <a:srgbClr val="E19B7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4" name="Google Shape;124;p19"/>
          <p:cNvSpPr txBox="1"/>
          <p:nvPr/>
        </p:nvSpPr>
        <p:spPr>
          <a:xfrm>
            <a:off x="4036450" y="4668375"/>
            <a:ext cx="49050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>
                <a:solidFill>
                  <a:schemeClr val="lt1"/>
                </a:solidFill>
                <a:latin typeface="Raleway"/>
                <a:ea typeface="Raleway"/>
                <a:cs typeface="Raleway"/>
                <a:sym typeface="Raleway"/>
              </a:rPr>
              <a:t>door Jeroen Pernot, Nettobijdrage.nl op 2 november 2023</a:t>
            </a:r>
            <a:endParaRPr>
              <a:solidFill>
                <a:schemeClr val="lt1"/>
              </a:solidFill>
              <a:latin typeface="Raleway"/>
              <a:ea typeface="Raleway"/>
              <a:cs typeface="Raleway"/>
              <a:sym typeface="Raleway"/>
            </a:endParaRPr>
          </a:p>
        </p:txBody>
      </p:sp>
      <p:sp>
        <p:nvSpPr>
          <p:cNvPr id="125" name="Google Shape;125;p19"/>
          <p:cNvSpPr txBox="1"/>
          <p:nvPr/>
        </p:nvSpPr>
        <p:spPr>
          <a:xfrm>
            <a:off x="140625" y="4606875"/>
            <a:ext cx="1352100" cy="52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 sz="2200">
                <a:solidFill>
                  <a:schemeClr val="lt1"/>
                </a:solidFill>
                <a:latin typeface="Raleway"/>
                <a:ea typeface="Raleway"/>
                <a:cs typeface="Raleway"/>
                <a:sym typeface="Raleway"/>
              </a:rPr>
              <a:t>Juridisch</a:t>
            </a:r>
            <a:endParaRPr sz="2200">
              <a:solidFill>
                <a:schemeClr val="lt1"/>
              </a:solidFill>
              <a:latin typeface="Raleway"/>
              <a:ea typeface="Raleway"/>
              <a:cs typeface="Raleway"/>
              <a:sym typeface="Raleway"/>
            </a:endParaRPr>
          </a:p>
        </p:txBody>
      </p:sp>
      <p:sp>
        <p:nvSpPr>
          <p:cNvPr id="126" name="Google Shape;126;p19"/>
          <p:cNvSpPr txBox="1"/>
          <p:nvPr/>
        </p:nvSpPr>
        <p:spPr>
          <a:xfrm>
            <a:off x="817950" y="2048550"/>
            <a:ext cx="7323000" cy="52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-368300" lvl="0" marL="457200" rtl="0" algn="l">
              <a:spcBef>
                <a:spcPts val="0"/>
              </a:spcBef>
              <a:spcAft>
                <a:spcPts val="0"/>
              </a:spcAft>
              <a:buClr>
                <a:srgbClr val="654A1D"/>
              </a:buClr>
              <a:buSzPts val="2200"/>
              <a:buFont typeface="Raleway"/>
              <a:buChar char="-"/>
            </a:pPr>
            <a:r>
              <a:rPr lang="nl" sz="2200">
                <a:solidFill>
                  <a:srgbClr val="654A1D"/>
                </a:solidFill>
                <a:latin typeface="Raleway"/>
                <a:ea typeface="Raleway"/>
                <a:cs typeface="Raleway"/>
                <a:sym typeface="Raleway"/>
              </a:rPr>
              <a:t>Ja, </a:t>
            </a:r>
            <a:r>
              <a:rPr lang="nl" sz="2200">
                <a:solidFill>
                  <a:srgbClr val="654A1D"/>
                </a:solidFill>
                <a:latin typeface="Raleway"/>
                <a:ea typeface="Raleway"/>
                <a:cs typeface="Raleway"/>
                <a:sym typeface="Raleway"/>
              </a:rPr>
              <a:t>maar alleen </a:t>
            </a:r>
            <a:r>
              <a:rPr lang="nl" sz="2200">
                <a:solidFill>
                  <a:srgbClr val="654A1D"/>
                </a:solidFill>
                <a:latin typeface="Raleway SemiBold"/>
                <a:ea typeface="Raleway SemiBold"/>
                <a:cs typeface="Raleway SemiBold"/>
                <a:sym typeface="Raleway SemiBold"/>
              </a:rPr>
              <a:t>in combinatie met</a:t>
            </a:r>
            <a:r>
              <a:rPr lang="nl" sz="2200">
                <a:solidFill>
                  <a:srgbClr val="654A1D"/>
                </a:solidFill>
                <a:latin typeface="Raleway"/>
                <a:ea typeface="Raleway"/>
                <a:cs typeface="Raleway"/>
                <a:sym typeface="Raleway"/>
              </a:rPr>
              <a:t> de officiële KOT</a:t>
            </a:r>
            <a:endParaRPr sz="2200">
              <a:solidFill>
                <a:srgbClr val="654A1D"/>
              </a:solidFill>
              <a:latin typeface="Raleway"/>
              <a:ea typeface="Raleway"/>
              <a:cs typeface="Raleway"/>
              <a:sym typeface="Raleway"/>
            </a:endParaRPr>
          </a:p>
        </p:txBody>
      </p:sp>
      <p:sp>
        <p:nvSpPr>
          <p:cNvPr id="127" name="Google Shape;127;p19"/>
          <p:cNvSpPr txBox="1"/>
          <p:nvPr/>
        </p:nvSpPr>
        <p:spPr>
          <a:xfrm>
            <a:off x="817950" y="2688350"/>
            <a:ext cx="6885600" cy="1031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-3683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654A1D"/>
              </a:buClr>
              <a:buSzPts val="2200"/>
              <a:buFont typeface="Raleway"/>
              <a:buChar char="-"/>
            </a:pPr>
            <a:r>
              <a:rPr lang="nl" sz="2200">
                <a:solidFill>
                  <a:srgbClr val="654A1D"/>
                </a:solidFill>
                <a:latin typeface="Raleway"/>
                <a:ea typeface="Raleway"/>
                <a:cs typeface="Raleway"/>
                <a:sym typeface="Raleway"/>
              </a:rPr>
              <a:t>Met een begeleidend schrijven, bijvoorbeeld </a:t>
            </a:r>
            <a:r>
              <a:rPr lang="nl" sz="2200">
                <a:solidFill>
                  <a:srgbClr val="654A1D"/>
                </a:solidFill>
                <a:latin typeface="Raleway SemiBold"/>
                <a:ea typeface="Raleway SemiBold"/>
                <a:cs typeface="Raleway SemiBold"/>
                <a:sym typeface="Raleway SemiBold"/>
              </a:rPr>
              <a:t>Vraag &amp; Antwoord</a:t>
            </a:r>
            <a:endParaRPr sz="2200">
              <a:solidFill>
                <a:srgbClr val="654A1D"/>
              </a:solidFill>
              <a:latin typeface="Raleway SemiBold"/>
              <a:ea typeface="Raleway SemiBold"/>
              <a:cs typeface="Raleway SemiBold"/>
              <a:sym typeface="Raleway SemiBold"/>
            </a:endParaRPr>
          </a:p>
        </p:txBody>
      </p:sp>
      <p:cxnSp>
        <p:nvCxnSpPr>
          <p:cNvPr id="128" name="Google Shape;128;p19"/>
          <p:cNvCxnSpPr/>
          <p:nvPr/>
        </p:nvCxnSpPr>
        <p:spPr>
          <a:xfrm>
            <a:off x="817950" y="1877750"/>
            <a:ext cx="2444100" cy="0"/>
          </a:xfrm>
          <a:prstGeom prst="straightConnector1">
            <a:avLst/>
          </a:prstGeom>
          <a:noFill/>
          <a:ln cap="flat" cmpd="sng" w="38100">
            <a:solidFill>
              <a:srgbClr val="E19B7C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129" name="Google Shape;129;p19"/>
          <p:cNvSpPr txBox="1"/>
          <p:nvPr/>
        </p:nvSpPr>
        <p:spPr>
          <a:xfrm>
            <a:off x="867225" y="3836350"/>
            <a:ext cx="6885600" cy="52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-3683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654A1D"/>
              </a:buClr>
              <a:buSzPts val="2200"/>
              <a:buFont typeface="Raleway"/>
              <a:buChar char="-"/>
            </a:pPr>
            <a:r>
              <a:rPr lang="nl" sz="2200">
                <a:solidFill>
                  <a:srgbClr val="654A1D"/>
                </a:solidFill>
                <a:latin typeface="Raleway"/>
                <a:ea typeface="Raleway"/>
                <a:cs typeface="Raleway"/>
                <a:sym typeface="Raleway"/>
              </a:rPr>
              <a:t>Met </a:t>
            </a:r>
            <a:r>
              <a:rPr lang="nl" sz="2200">
                <a:solidFill>
                  <a:srgbClr val="654A1D"/>
                </a:solidFill>
                <a:latin typeface="Raleway SemiBold"/>
                <a:ea typeface="Raleway SemiBold"/>
                <a:cs typeface="Raleway SemiBold"/>
                <a:sym typeface="Raleway SemiBold"/>
              </a:rPr>
              <a:t>99,9%</a:t>
            </a:r>
            <a:r>
              <a:rPr lang="nl" sz="2200">
                <a:solidFill>
                  <a:srgbClr val="654A1D"/>
                </a:solidFill>
                <a:latin typeface="Raleway"/>
                <a:ea typeface="Raleway"/>
                <a:cs typeface="Raleway"/>
                <a:sym typeface="Raleway"/>
              </a:rPr>
              <a:t> Zekerheid</a:t>
            </a:r>
            <a:endParaRPr b="1" sz="2200">
              <a:solidFill>
                <a:srgbClr val="654A1D"/>
              </a:solidFill>
              <a:latin typeface="Raleway"/>
              <a:ea typeface="Raleway"/>
              <a:cs typeface="Raleway"/>
              <a:sym typeface="Raleway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20"/>
          <p:cNvSpPr txBox="1"/>
          <p:nvPr/>
        </p:nvSpPr>
        <p:spPr>
          <a:xfrm>
            <a:off x="726750" y="655650"/>
            <a:ext cx="7550400" cy="1169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 sz="3200">
                <a:solidFill>
                  <a:srgbClr val="654A1D"/>
                </a:solidFill>
                <a:latin typeface="Raleway"/>
                <a:ea typeface="Raleway"/>
                <a:cs typeface="Raleway"/>
                <a:sym typeface="Raleway"/>
              </a:rPr>
              <a:t>Hoe dek ik me juridisch in om claims te voorkomen?</a:t>
            </a:r>
            <a:endParaRPr sz="3200">
              <a:solidFill>
                <a:srgbClr val="654A1D"/>
              </a:solidFill>
              <a:latin typeface="Raleway"/>
              <a:ea typeface="Raleway"/>
              <a:cs typeface="Raleway"/>
              <a:sym typeface="Raleway"/>
            </a:endParaRPr>
          </a:p>
        </p:txBody>
      </p:sp>
      <p:sp>
        <p:nvSpPr>
          <p:cNvPr id="135" name="Google Shape;135;p20"/>
          <p:cNvSpPr/>
          <p:nvPr/>
        </p:nvSpPr>
        <p:spPr>
          <a:xfrm>
            <a:off x="0" y="4530375"/>
            <a:ext cx="9144000" cy="676200"/>
          </a:xfrm>
          <a:prstGeom prst="rect">
            <a:avLst/>
          </a:prstGeom>
          <a:solidFill>
            <a:srgbClr val="E19B7C"/>
          </a:solidFill>
          <a:ln cap="flat" cmpd="sng" w="9525">
            <a:solidFill>
              <a:srgbClr val="E19B7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6" name="Google Shape;136;p20"/>
          <p:cNvSpPr txBox="1"/>
          <p:nvPr/>
        </p:nvSpPr>
        <p:spPr>
          <a:xfrm>
            <a:off x="4036450" y="4668375"/>
            <a:ext cx="49050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>
                <a:solidFill>
                  <a:schemeClr val="lt1"/>
                </a:solidFill>
                <a:latin typeface="Raleway"/>
                <a:ea typeface="Raleway"/>
                <a:cs typeface="Raleway"/>
                <a:sym typeface="Raleway"/>
              </a:rPr>
              <a:t>door Jeroen Pernot, Nettobijdrage.nl op 2 november 2023</a:t>
            </a:r>
            <a:endParaRPr>
              <a:solidFill>
                <a:schemeClr val="lt1"/>
              </a:solidFill>
              <a:latin typeface="Raleway"/>
              <a:ea typeface="Raleway"/>
              <a:cs typeface="Raleway"/>
              <a:sym typeface="Raleway"/>
            </a:endParaRPr>
          </a:p>
        </p:txBody>
      </p:sp>
      <p:sp>
        <p:nvSpPr>
          <p:cNvPr id="137" name="Google Shape;137;p20"/>
          <p:cNvSpPr txBox="1"/>
          <p:nvPr/>
        </p:nvSpPr>
        <p:spPr>
          <a:xfrm>
            <a:off x="140625" y="4606875"/>
            <a:ext cx="1352100" cy="52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 sz="2200">
                <a:solidFill>
                  <a:schemeClr val="lt1"/>
                </a:solidFill>
                <a:latin typeface="Raleway"/>
                <a:ea typeface="Raleway"/>
                <a:cs typeface="Raleway"/>
                <a:sym typeface="Raleway"/>
              </a:rPr>
              <a:t>Juridisch</a:t>
            </a:r>
            <a:endParaRPr sz="2200">
              <a:solidFill>
                <a:schemeClr val="lt1"/>
              </a:solidFill>
              <a:latin typeface="Raleway"/>
              <a:ea typeface="Raleway"/>
              <a:cs typeface="Raleway"/>
              <a:sym typeface="Raleway"/>
            </a:endParaRPr>
          </a:p>
        </p:txBody>
      </p:sp>
      <p:sp>
        <p:nvSpPr>
          <p:cNvPr id="138" name="Google Shape;138;p20"/>
          <p:cNvSpPr txBox="1"/>
          <p:nvPr/>
        </p:nvSpPr>
        <p:spPr>
          <a:xfrm>
            <a:off x="817950" y="2048550"/>
            <a:ext cx="7323000" cy="4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rgbClr val="654A1D"/>
              </a:buClr>
              <a:buSzPts val="2000"/>
              <a:buFont typeface="Raleway"/>
              <a:buChar char="-"/>
            </a:pPr>
            <a:r>
              <a:rPr lang="nl" sz="2000">
                <a:solidFill>
                  <a:srgbClr val="654A1D"/>
                </a:solidFill>
                <a:latin typeface="Raleway"/>
                <a:ea typeface="Raleway"/>
                <a:cs typeface="Raleway"/>
                <a:sym typeface="Raleway"/>
              </a:rPr>
              <a:t>Begeleidend schrijven</a:t>
            </a:r>
            <a:endParaRPr sz="2000">
              <a:solidFill>
                <a:srgbClr val="654A1D"/>
              </a:solidFill>
              <a:latin typeface="Raleway"/>
              <a:ea typeface="Raleway"/>
              <a:cs typeface="Raleway"/>
              <a:sym typeface="Raleway"/>
            </a:endParaRPr>
          </a:p>
        </p:txBody>
      </p:sp>
      <p:sp>
        <p:nvSpPr>
          <p:cNvPr id="139" name="Google Shape;139;p20"/>
          <p:cNvSpPr txBox="1"/>
          <p:nvPr/>
        </p:nvSpPr>
        <p:spPr>
          <a:xfrm>
            <a:off x="817950" y="2620163"/>
            <a:ext cx="6885600" cy="954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-3556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654A1D"/>
              </a:buClr>
              <a:buSzPts val="2000"/>
              <a:buFont typeface="Raleway"/>
              <a:buChar char="-"/>
            </a:pPr>
            <a:r>
              <a:rPr lang="nl" sz="2000">
                <a:solidFill>
                  <a:srgbClr val="654A1D"/>
                </a:solidFill>
                <a:latin typeface="Raleway"/>
                <a:ea typeface="Raleway"/>
                <a:cs typeface="Raleway"/>
                <a:sym typeface="Raleway"/>
              </a:rPr>
              <a:t>Jij bent als ondernemer verantwoordelijk voor de bruto tarieven</a:t>
            </a:r>
            <a:endParaRPr sz="2000">
              <a:solidFill>
                <a:srgbClr val="654A1D"/>
              </a:solidFill>
              <a:latin typeface="Raleway"/>
              <a:ea typeface="Raleway"/>
              <a:cs typeface="Raleway"/>
              <a:sym typeface="Raleway"/>
            </a:endParaRPr>
          </a:p>
        </p:txBody>
      </p:sp>
      <p:cxnSp>
        <p:nvCxnSpPr>
          <p:cNvPr id="140" name="Google Shape;140;p20"/>
          <p:cNvCxnSpPr/>
          <p:nvPr/>
        </p:nvCxnSpPr>
        <p:spPr>
          <a:xfrm>
            <a:off x="817950" y="1877750"/>
            <a:ext cx="2444100" cy="0"/>
          </a:xfrm>
          <a:prstGeom prst="straightConnector1">
            <a:avLst/>
          </a:prstGeom>
          <a:noFill/>
          <a:ln cap="flat" cmpd="sng" w="38100">
            <a:solidFill>
              <a:srgbClr val="E19B7C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141" name="Google Shape;141;p20"/>
          <p:cNvSpPr txBox="1"/>
          <p:nvPr/>
        </p:nvSpPr>
        <p:spPr>
          <a:xfrm>
            <a:off x="817950" y="3682875"/>
            <a:ext cx="7936500" cy="4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-3556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654A1D"/>
              </a:buClr>
              <a:buSzPts val="2000"/>
              <a:buFont typeface="Raleway"/>
              <a:buChar char="-"/>
            </a:pPr>
            <a:r>
              <a:rPr lang="nl" sz="2000">
                <a:solidFill>
                  <a:srgbClr val="654A1D"/>
                </a:solidFill>
                <a:latin typeface="Raleway"/>
                <a:ea typeface="Raleway"/>
                <a:cs typeface="Raleway"/>
                <a:sym typeface="Raleway"/>
              </a:rPr>
              <a:t>De overheid is verantwoordelijk voor de kinderopvangtoeslag</a:t>
            </a:r>
            <a:endParaRPr sz="2000">
              <a:solidFill>
                <a:srgbClr val="654A1D"/>
              </a:solidFill>
              <a:latin typeface="Raleway"/>
              <a:ea typeface="Raleway"/>
              <a:cs typeface="Raleway"/>
              <a:sym typeface="Raleway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5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p21"/>
          <p:cNvSpPr txBox="1"/>
          <p:nvPr/>
        </p:nvSpPr>
        <p:spPr>
          <a:xfrm>
            <a:off x="726750" y="655650"/>
            <a:ext cx="7550400" cy="1416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nl" sz="3200">
                <a:solidFill>
                  <a:srgbClr val="654A1D"/>
                </a:solidFill>
                <a:latin typeface="Raleway"/>
                <a:ea typeface="Raleway"/>
                <a:cs typeface="Raleway"/>
                <a:sym typeface="Raleway"/>
              </a:rPr>
              <a:t>Ben ik </a:t>
            </a:r>
            <a:r>
              <a:rPr b="1" lang="nl" sz="3200">
                <a:solidFill>
                  <a:srgbClr val="654A1D"/>
                </a:solidFill>
                <a:latin typeface="Raleway"/>
                <a:ea typeface="Raleway"/>
                <a:cs typeface="Raleway"/>
                <a:sym typeface="Raleway"/>
              </a:rPr>
              <a:t>verplicht</a:t>
            </a:r>
            <a:r>
              <a:rPr lang="nl" sz="3200">
                <a:solidFill>
                  <a:srgbClr val="654A1D"/>
                </a:solidFill>
                <a:latin typeface="Raleway"/>
                <a:ea typeface="Raleway"/>
                <a:cs typeface="Raleway"/>
                <a:sym typeface="Raleway"/>
              </a:rPr>
              <a:t> de ouder in te lichten over de netto kosten?</a:t>
            </a:r>
            <a:endParaRPr sz="3200">
              <a:solidFill>
                <a:srgbClr val="654A1D"/>
              </a:solidFill>
              <a:latin typeface="Raleway"/>
              <a:ea typeface="Raleway"/>
              <a:cs typeface="Raleway"/>
              <a:sym typeface="Raleway"/>
            </a:endParaRPr>
          </a:p>
        </p:txBody>
      </p:sp>
      <p:sp>
        <p:nvSpPr>
          <p:cNvPr id="147" name="Google Shape;147;p21"/>
          <p:cNvSpPr/>
          <p:nvPr/>
        </p:nvSpPr>
        <p:spPr>
          <a:xfrm>
            <a:off x="0" y="4530375"/>
            <a:ext cx="9144000" cy="676200"/>
          </a:xfrm>
          <a:prstGeom prst="rect">
            <a:avLst/>
          </a:prstGeom>
          <a:solidFill>
            <a:srgbClr val="E19B7C"/>
          </a:solidFill>
          <a:ln cap="flat" cmpd="sng" w="9525">
            <a:solidFill>
              <a:srgbClr val="E19B7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8" name="Google Shape;148;p21"/>
          <p:cNvSpPr txBox="1"/>
          <p:nvPr/>
        </p:nvSpPr>
        <p:spPr>
          <a:xfrm>
            <a:off x="4036450" y="4668375"/>
            <a:ext cx="49050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>
                <a:solidFill>
                  <a:schemeClr val="lt1"/>
                </a:solidFill>
                <a:latin typeface="Raleway"/>
                <a:ea typeface="Raleway"/>
                <a:cs typeface="Raleway"/>
                <a:sym typeface="Raleway"/>
              </a:rPr>
              <a:t>door Jeroen Pernot, Nettobijdrage.nl op 2 november 2023</a:t>
            </a:r>
            <a:endParaRPr>
              <a:solidFill>
                <a:schemeClr val="lt1"/>
              </a:solidFill>
              <a:latin typeface="Raleway"/>
              <a:ea typeface="Raleway"/>
              <a:cs typeface="Raleway"/>
              <a:sym typeface="Raleway"/>
            </a:endParaRPr>
          </a:p>
        </p:txBody>
      </p:sp>
      <p:sp>
        <p:nvSpPr>
          <p:cNvPr id="149" name="Google Shape;149;p21"/>
          <p:cNvSpPr txBox="1"/>
          <p:nvPr/>
        </p:nvSpPr>
        <p:spPr>
          <a:xfrm>
            <a:off x="140625" y="4606875"/>
            <a:ext cx="1352100" cy="52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 sz="2200">
                <a:solidFill>
                  <a:schemeClr val="lt1"/>
                </a:solidFill>
                <a:latin typeface="Raleway"/>
                <a:ea typeface="Raleway"/>
                <a:cs typeface="Raleway"/>
                <a:sym typeface="Raleway"/>
              </a:rPr>
              <a:t>Juridisch</a:t>
            </a:r>
            <a:endParaRPr sz="2200">
              <a:solidFill>
                <a:schemeClr val="lt1"/>
              </a:solidFill>
              <a:latin typeface="Raleway"/>
              <a:ea typeface="Raleway"/>
              <a:cs typeface="Raleway"/>
              <a:sym typeface="Raleway"/>
            </a:endParaRPr>
          </a:p>
        </p:txBody>
      </p:sp>
      <p:sp>
        <p:nvSpPr>
          <p:cNvPr id="150" name="Google Shape;150;p21"/>
          <p:cNvSpPr txBox="1"/>
          <p:nvPr/>
        </p:nvSpPr>
        <p:spPr>
          <a:xfrm>
            <a:off x="817950" y="2620163"/>
            <a:ext cx="6885600" cy="52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-368300" lvl="0" marL="457200" rtl="0" algn="l">
              <a:spcBef>
                <a:spcPts val="0"/>
              </a:spcBef>
              <a:spcAft>
                <a:spcPts val="0"/>
              </a:spcAft>
              <a:buClr>
                <a:srgbClr val="654A1D"/>
              </a:buClr>
              <a:buSzPts val="2200"/>
              <a:buFont typeface="Raleway"/>
              <a:buChar char="-"/>
            </a:pPr>
            <a:r>
              <a:rPr lang="nl" sz="2200">
                <a:solidFill>
                  <a:srgbClr val="654A1D"/>
                </a:solidFill>
                <a:latin typeface="Raleway"/>
                <a:ea typeface="Raleway"/>
                <a:cs typeface="Raleway"/>
                <a:sym typeface="Raleway"/>
              </a:rPr>
              <a:t>Nee, maar wie doet het dan wel?</a:t>
            </a:r>
            <a:endParaRPr sz="2200">
              <a:solidFill>
                <a:srgbClr val="654A1D"/>
              </a:solidFill>
              <a:latin typeface="Raleway"/>
              <a:ea typeface="Raleway"/>
              <a:cs typeface="Raleway"/>
              <a:sym typeface="Raleway"/>
            </a:endParaRPr>
          </a:p>
        </p:txBody>
      </p:sp>
      <p:cxnSp>
        <p:nvCxnSpPr>
          <p:cNvPr id="151" name="Google Shape;151;p21"/>
          <p:cNvCxnSpPr/>
          <p:nvPr/>
        </p:nvCxnSpPr>
        <p:spPr>
          <a:xfrm>
            <a:off x="817950" y="2076325"/>
            <a:ext cx="2444100" cy="0"/>
          </a:xfrm>
          <a:prstGeom prst="straightConnector1">
            <a:avLst/>
          </a:prstGeom>
          <a:noFill/>
          <a:ln cap="flat" cmpd="sng" w="38100">
            <a:solidFill>
              <a:srgbClr val="E19B7C"/>
            </a:solidFill>
            <a:prstDash val="solid"/>
            <a:round/>
            <a:headEnd len="med" w="med" type="none"/>
            <a:tailEnd len="med" w="med" type="none"/>
          </a:ln>
        </p:spPr>
      </p:cxn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